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60" r:id="rId3"/>
    <p:sldId id="265" r:id="rId4"/>
    <p:sldId id="288" r:id="rId5"/>
    <p:sldId id="268" r:id="rId6"/>
    <p:sldId id="258" r:id="rId7"/>
    <p:sldId id="257" r:id="rId8"/>
    <p:sldId id="278" r:id="rId9"/>
    <p:sldId id="290" r:id="rId10"/>
    <p:sldId id="293" r:id="rId11"/>
    <p:sldId id="291" r:id="rId12"/>
    <p:sldId id="29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82A85D-B1F8-55F6-5618-18E694EC6598}" name="Partipilo, Gina" initials="" userId="S::gina.partipilo@austin.utexas.edu::790a8839-aabb-4aaf-8758-09b9c30e8bd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8FF"/>
    <a:srgbClr val="1A0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60"/>
    <p:restoredTop sz="94692"/>
  </p:normalViewPr>
  <p:slideViewPr>
    <p:cSldViewPr snapToGrid="0">
      <p:cViewPr>
        <p:scale>
          <a:sx n="77" d="100"/>
          <a:sy n="77" d="100"/>
        </p:scale>
        <p:origin x="1312" y="80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6F5F6649-FA94-4DD7-9D57-48FB738D5923}" type="datetimeFigureOut">
              <a:rPr lang="en-US" smtClean="0"/>
              <a:pPr/>
              <a:t>5/18/24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99844E1F-FB68-4B24-BEC3-685251BDB040}" type="slidenum">
              <a:rPr lang="en-US" smtClean="0"/>
              <a:pPr/>
              <a:t>‹#›</a:t>
            </a:fld>
            <a:endParaRPr lang="en-US" dirty="0"/>
          </a:p>
        </p:txBody>
      </p:sp>
    </p:spTree>
    <p:extLst>
      <p:ext uri="{BB962C8B-B14F-4D97-AF65-F5344CB8AC3E}">
        <p14:creationId xmlns:p14="http://schemas.microsoft.com/office/powerpoint/2010/main" val="118208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844E1F-FB68-4B24-BEC3-685251BDB040}" type="slidenum">
              <a:rPr lang="en-US" smtClean="0"/>
              <a:t>7</a:t>
            </a:fld>
            <a:endParaRPr lang="en-US"/>
          </a:p>
        </p:txBody>
      </p:sp>
    </p:spTree>
    <p:extLst>
      <p:ext uri="{BB962C8B-B14F-4D97-AF65-F5344CB8AC3E}">
        <p14:creationId xmlns:p14="http://schemas.microsoft.com/office/powerpoint/2010/main" val="666963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5C4CEF4-3876-4CA8-84B6-AE46B4EFFCAA}" type="datetimeFigureOut">
              <a:rPr lang="en-US" smtClean="0"/>
              <a:t>5/18/24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1996055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C4CEF4-3876-4CA8-84B6-AE46B4EFFCAA}" type="datetimeFigureOut">
              <a:rPr lang="en-US" smtClean="0"/>
              <a:t>5/18/24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3362676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C4CEF4-3876-4CA8-84B6-AE46B4EFFCAA}" type="datetimeFigureOut">
              <a:rPr lang="en-US" smtClean="0"/>
              <a:t>5/18/24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1639355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C4CEF4-3876-4CA8-84B6-AE46B4EFFCAA}" type="datetimeFigureOut">
              <a:rPr lang="en-US" smtClean="0"/>
              <a:t>5/18/24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4152965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C4CEF4-3876-4CA8-84B6-AE46B4EFFCAA}" type="datetimeFigureOut">
              <a:rPr lang="en-US" smtClean="0"/>
              <a:t>5/18/24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2916996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C4CEF4-3876-4CA8-84B6-AE46B4EFFCAA}" type="datetimeFigureOut">
              <a:rPr lang="en-US" smtClean="0"/>
              <a:t>5/18/24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8052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C4CEF4-3876-4CA8-84B6-AE46B4EFFCAA}" type="datetimeFigureOut">
              <a:rPr lang="en-US" smtClean="0"/>
              <a:t>5/18/24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2509569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C4CEF4-3876-4CA8-84B6-AE46B4EFFCAA}" type="datetimeFigureOut">
              <a:rPr lang="en-US" smtClean="0"/>
              <a:t>5/18/24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1256955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C4CEF4-3876-4CA8-84B6-AE46B4EFFCAA}" type="datetimeFigureOut">
              <a:rPr lang="en-US" smtClean="0"/>
              <a:t>5/18/24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2374232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C4CEF4-3876-4CA8-84B6-AE46B4EFFCAA}" type="datetimeFigureOut">
              <a:rPr lang="en-US" smtClean="0"/>
              <a:t>5/18/24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353242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C4CEF4-3876-4CA8-84B6-AE46B4EFFCAA}" type="datetimeFigureOut">
              <a:rPr lang="en-US" smtClean="0"/>
              <a:t>5/18/24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A1F02A-CAC7-4CA3-B478-1D6A89DF34F4}" type="slidenum">
              <a:rPr lang="en-US" smtClean="0"/>
              <a:t>‹#›</a:t>
            </a:fld>
            <a:endParaRPr lang="en-US"/>
          </a:p>
        </p:txBody>
      </p:sp>
    </p:spTree>
    <p:extLst>
      <p:ext uri="{BB962C8B-B14F-4D97-AF65-F5344CB8AC3E}">
        <p14:creationId xmlns:p14="http://schemas.microsoft.com/office/powerpoint/2010/main" val="3075160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5C4CEF4-3876-4CA8-84B6-AE46B4EFFCAA}" type="datetimeFigureOut">
              <a:rPr lang="en-US" smtClean="0"/>
              <a:pPr/>
              <a:t>5/18/24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6A1F02A-CAC7-4CA3-B478-1D6A89DF34F4}" type="slidenum">
              <a:rPr lang="en-US" smtClean="0"/>
              <a:pPr/>
              <a:t>‹#›</a:t>
            </a:fld>
            <a:endParaRPr lang="en-US" dirty="0"/>
          </a:p>
        </p:txBody>
      </p:sp>
    </p:spTree>
    <p:extLst>
      <p:ext uri="{BB962C8B-B14F-4D97-AF65-F5344CB8AC3E}">
        <p14:creationId xmlns:p14="http://schemas.microsoft.com/office/powerpoint/2010/main" val="20168283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hyperlink" Target="https://benchling.com/s/seq-CUjknxXm7jKpiCarbOeO?m=slm-GX1UedFzRdhg5YkheeEw" TargetMode="External"/><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hyperlink" Target="https://benchling.com/s/seq-LkAQFEEm5UnyYSDUao88?m=slm-7cOAAHaHeg6KnJw5DkqY" TargetMode="External"/><Relationship Id="rId5" Type="http://schemas.openxmlformats.org/officeDocument/2006/relationships/hyperlink" Target="https://benchling.com/s/seq-b5lR24LwTwxZrS3QpPje?m=slm-MyRdvcYtu6FXmF6ZPLcG" TargetMode="Externa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hyperlink" Target="https://benchling.com/s/seq-OpcfzITTASGYsT4HxSFc?m=slm-rdRMrIglbaEQHsGsKVZ1" TargetMode="External"/><Relationship Id="rId4" Type="http://schemas.openxmlformats.org/officeDocument/2006/relationships/hyperlink" Target="https://benchling.com/s/seq-b5lR24LwTwxZrS3QpPje?m=slm-MyRdvcYtu6FXmF6ZPLc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benchling.com/s/seq-4DqqJM6217mDHbBpkwZv?m=slm-LL0pq05nG05eH4Svk1uw"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logo&#10;&#10;Description automatically generated with medium confidence">
            <a:extLst>
              <a:ext uri="{FF2B5EF4-FFF2-40B4-BE49-F238E27FC236}">
                <a16:creationId xmlns:a16="http://schemas.microsoft.com/office/drawing/2014/main" id="{C8FEC116-2565-6598-036A-1A407F2FEB1F}"/>
              </a:ext>
            </a:extLst>
          </p:cNvPr>
          <p:cNvPicPr>
            <a:picLocks noChangeAspect="1"/>
          </p:cNvPicPr>
          <p:nvPr/>
        </p:nvPicPr>
        <p:blipFill>
          <a:blip r:embed="rId2"/>
          <a:stretch>
            <a:fillRect/>
          </a:stretch>
        </p:blipFill>
        <p:spPr>
          <a:xfrm>
            <a:off x="-1" y="0"/>
            <a:ext cx="5407511" cy="4017818"/>
          </a:xfrm>
          <a:prstGeom prst="rect">
            <a:avLst/>
          </a:prstGeom>
        </p:spPr>
      </p:pic>
      <p:sp>
        <p:nvSpPr>
          <p:cNvPr id="2" name="Title 1">
            <a:extLst>
              <a:ext uri="{FF2B5EF4-FFF2-40B4-BE49-F238E27FC236}">
                <a16:creationId xmlns:a16="http://schemas.microsoft.com/office/drawing/2014/main" id="{29DB439D-6D5D-69AE-E3C9-8B50C525A252}"/>
              </a:ext>
            </a:extLst>
          </p:cNvPr>
          <p:cNvSpPr>
            <a:spLocks noGrp="1"/>
          </p:cNvSpPr>
          <p:nvPr>
            <p:ph type="ctrTitle"/>
          </p:nvPr>
        </p:nvSpPr>
        <p:spPr>
          <a:xfrm>
            <a:off x="1746327" y="2970306"/>
            <a:ext cx="9144000" cy="2387600"/>
          </a:xfrm>
        </p:spPr>
        <p:txBody>
          <a:bodyPr/>
          <a:lstStyle/>
          <a:p>
            <a:r>
              <a:rPr lang="en-US" dirty="0">
                <a:latin typeface="Arial" panose="020B0604020202020204" pitchFamily="34" charset="0"/>
                <a:cs typeface="Arial" panose="020B0604020202020204" pitchFamily="34" charset="0"/>
              </a:rPr>
              <a:t>Pipettes and Problem Solving</a:t>
            </a:r>
          </a:p>
        </p:txBody>
      </p:sp>
    </p:spTree>
    <p:extLst>
      <p:ext uri="{BB962C8B-B14F-4D97-AF65-F5344CB8AC3E}">
        <p14:creationId xmlns:p14="http://schemas.microsoft.com/office/powerpoint/2010/main" val="2018250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39E0FF-73F2-61B9-595A-31D6FDB2C11F}"/>
              </a:ext>
            </a:extLst>
          </p:cNvPr>
          <p:cNvSpPr txBox="1"/>
          <p:nvPr/>
        </p:nvSpPr>
        <p:spPr>
          <a:xfrm>
            <a:off x="1822952" y="793240"/>
            <a:ext cx="8653024" cy="5909310"/>
          </a:xfrm>
          <a:prstGeom prst="rect">
            <a:avLst/>
          </a:prstGeom>
          <a:noFill/>
        </p:spPr>
        <p:txBody>
          <a:bodyPr wrap="square">
            <a:spAutoFit/>
          </a:bodyPr>
          <a:lstStyle/>
          <a:p>
            <a:pPr marL="285750" indent="-285750">
              <a:buFont typeface="Arial" panose="020B0604020202020204" pitchFamily="34" charset="0"/>
              <a:buChar char="•"/>
            </a:pPr>
            <a:r>
              <a:rPr lang="en-US" dirty="0">
                <a:latin typeface="Arial" panose="020B0604020202020204" pitchFamily="34" charset="0"/>
              </a:rPr>
              <a:t>Increase the volume of the </a:t>
            </a:r>
            <a:r>
              <a:rPr lang="en-US" dirty="0" err="1">
                <a:latin typeface="Arial" panose="020B0604020202020204" pitchFamily="34" charset="0"/>
              </a:rPr>
              <a:t>BsmbI</a:t>
            </a:r>
            <a:r>
              <a:rPr lang="en-US" dirty="0">
                <a:latin typeface="Arial" panose="020B0604020202020204" pitchFamily="34" charset="0"/>
              </a:rPr>
              <a:t> enzyme and T4 DNA ligase to 1 µL per reaction. </a:t>
            </a: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r>
              <a:rPr lang="en-US" dirty="0">
                <a:latin typeface="Arial" panose="020B0604020202020204" pitchFamily="34" charset="0"/>
                <a:ea typeface="Calibri" panose="020F0502020204030204" pitchFamily="34" charset="0"/>
                <a:cs typeface="Arial" panose="020B0604020202020204" pitchFamily="34" charset="0"/>
              </a:rPr>
              <a:t>Golden Gate Assembly</a:t>
            </a: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Wingdings" panose="05000000000000000000" pitchFamily="2" charset="2"/>
              <a:buChar char="ü"/>
            </a:pPr>
            <a:r>
              <a:rPr lang="en-US" dirty="0">
                <a:latin typeface="Arial" panose="020B0604020202020204" pitchFamily="34" charset="0"/>
                <a:ea typeface="Calibri" panose="020F0502020204030204" pitchFamily="34" charset="0"/>
                <a:cs typeface="Arial" panose="020B0604020202020204" pitchFamily="34" charset="0"/>
              </a:rPr>
              <a:t>Transformation</a:t>
            </a:r>
          </a:p>
          <a:p>
            <a:pPr algn="just"/>
            <a:r>
              <a:rPr lang="en-US" dirty="0">
                <a:latin typeface="Arial" panose="020B0604020202020204" pitchFamily="34" charset="0"/>
                <a:ea typeface="Calibri" panose="020F0502020204030204" pitchFamily="34" charset="0"/>
                <a:cs typeface="Arial" panose="020B0604020202020204" pitchFamily="34" charset="0"/>
              </a:rPr>
              <a:t>      1 µL of reaction with 30 µL of electrocompetent P. aeruginosa PAO1 cells.</a:t>
            </a:r>
          </a:p>
          <a:p>
            <a:pPr algn="just"/>
            <a:r>
              <a:rPr lang="en-US" dirty="0">
                <a:latin typeface="Arial" panose="020B0604020202020204" pitchFamily="34" charset="0"/>
                <a:ea typeface="Calibri" panose="020F0502020204030204" pitchFamily="34" charset="0"/>
                <a:cs typeface="Arial" panose="020B0604020202020204" pitchFamily="34" charset="0"/>
              </a:rPr>
              <a:t>      Electroporation time constant was 5.1 </a:t>
            </a:r>
            <a:r>
              <a:rPr lang="en-US" dirty="0" err="1">
                <a:latin typeface="Arial" panose="020B0604020202020204" pitchFamily="34" charset="0"/>
                <a:ea typeface="Calibri" panose="020F0502020204030204" pitchFamily="34" charset="0"/>
                <a:cs typeface="Arial" panose="020B0604020202020204" pitchFamily="34" charset="0"/>
              </a:rPr>
              <a:t>ms.</a:t>
            </a: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Wingdings" panose="05000000000000000000" pitchFamily="2" charset="2"/>
              <a:buChar char="ü"/>
            </a:pPr>
            <a:r>
              <a:rPr lang="en-US" dirty="0">
                <a:latin typeface="Arial" panose="020B0604020202020204" pitchFamily="34" charset="0"/>
                <a:ea typeface="Calibri" panose="020F0502020204030204" pitchFamily="34" charset="0"/>
                <a:cs typeface="Arial" panose="020B0604020202020204" pitchFamily="34" charset="0"/>
              </a:rPr>
              <a:t>Verification: </a:t>
            </a:r>
            <a:r>
              <a:rPr lang="en-US" dirty="0">
                <a:solidFill>
                  <a:srgbClr val="0D0D0D"/>
                </a:solidFill>
                <a:highlight>
                  <a:srgbClr val="FFFFFF"/>
                </a:highlight>
                <a:latin typeface="Arial" panose="020B0604020202020204" pitchFamily="34" charset="0"/>
              </a:rPr>
              <a:t>200 µL were plated onto two LB agar plates containing Chloramphenicol (34 µg/mL)</a:t>
            </a:r>
            <a:r>
              <a:rPr lang="en-US" dirty="0">
                <a:latin typeface="Arial" panose="020B0604020202020204" pitchFamily="34" charset="0"/>
                <a:ea typeface="Calibri" panose="020F0502020204030204" pitchFamily="34" charset="0"/>
                <a:cs typeface="Arial" panose="020B0604020202020204" pitchFamily="34" charset="0"/>
              </a:rPr>
              <a:t>.  </a:t>
            </a:r>
          </a:p>
          <a:p>
            <a:pPr marL="285750" indent="-285750">
              <a:buFont typeface="Arial" panose="020B0604020202020204" pitchFamily="34" charset="0"/>
              <a:buChar char="•"/>
            </a:pPr>
            <a:endParaRPr lang="en-US" dirty="0">
              <a:latin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rPr>
              <a:t>Results: No colonies on the selective LB agar plates.</a:t>
            </a:r>
          </a:p>
        </p:txBody>
      </p:sp>
      <p:sp>
        <p:nvSpPr>
          <p:cNvPr id="10" name="TextBox 9">
            <a:extLst>
              <a:ext uri="{FF2B5EF4-FFF2-40B4-BE49-F238E27FC236}">
                <a16:creationId xmlns:a16="http://schemas.microsoft.com/office/drawing/2014/main" id="{E30C0BA8-C183-0563-19E8-C644EA151958}"/>
              </a:ext>
            </a:extLst>
          </p:cNvPr>
          <p:cNvSpPr txBox="1"/>
          <p:nvPr/>
        </p:nvSpPr>
        <p:spPr>
          <a:xfrm>
            <a:off x="199366" y="146909"/>
            <a:ext cx="6151557" cy="646331"/>
          </a:xfrm>
          <a:prstGeom prst="rect">
            <a:avLst/>
          </a:prstGeom>
          <a:noFill/>
        </p:spPr>
        <p:txBody>
          <a:bodyPr wrap="square">
            <a:spAutoFit/>
          </a:bodyPr>
          <a:lstStyle/>
          <a:p>
            <a:r>
              <a:rPr lang="en-US" sz="3600" dirty="0">
                <a:latin typeface="Arial" panose="020B0604020202020204" pitchFamily="34" charset="0"/>
              </a:rPr>
              <a:t>Hypothetical experiment</a:t>
            </a:r>
          </a:p>
        </p:txBody>
      </p:sp>
      <p:graphicFrame>
        <p:nvGraphicFramePr>
          <p:cNvPr id="4" name="Table 3">
            <a:extLst>
              <a:ext uri="{FF2B5EF4-FFF2-40B4-BE49-F238E27FC236}">
                <a16:creationId xmlns:a16="http://schemas.microsoft.com/office/drawing/2014/main" id="{BE8A3DC4-ED72-1F20-F04F-9054693ABC76}"/>
              </a:ext>
            </a:extLst>
          </p:cNvPr>
          <p:cNvGraphicFramePr>
            <a:graphicFrameLocks noGrp="1"/>
          </p:cNvGraphicFramePr>
          <p:nvPr>
            <p:extLst>
              <p:ext uri="{D42A27DB-BD31-4B8C-83A1-F6EECF244321}">
                <p14:modId xmlns:p14="http://schemas.microsoft.com/office/powerpoint/2010/main" val="16364718"/>
              </p:ext>
            </p:extLst>
          </p:nvPr>
        </p:nvGraphicFramePr>
        <p:xfrm>
          <a:off x="2093783" y="2102292"/>
          <a:ext cx="3187700" cy="2134819"/>
        </p:xfrm>
        <a:graphic>
          <a:graphicData uri="http://schemas.openxmlformats.org/drawingml/2006/table">
            <a:tbl>
              <a:tblPr>
                <a:tableStyleId>{073A0DAA-6AF3-43AB-8588-CEC1D06C72B9}</a:tableStyleId>
              </a:tblPr>
              <a:tblGrid>
                <a:gridCol w="1993900">
                  <a:extLst>
                    <a:ext uri="{9D8B030D-6E8A-4147-A177-3AD203B41FA5}">
                      <a16:colId xmlns:a16="http://schemas.microsoft.com/office/drawing/2014/main" val="2679381268"/>
                    </a:ext>
                  </a:extLst>
                </a:gridCol>
                <a:gridCol w="1193800">
                  <a:extLst>
                    <a:ext uri="{9D8B030D-6E8A-4147-A177-3AD203B41FA5}">
                      <a16:colId xmlns:a16="http://schemas.microsoft.com/office/drawing/2014/main" val="2429851101"/>
                    </a:ext>
                  </a:extLst>
                </a:gridCol>
              </a:tblGrid>
              <a:tr h="265440">
                <a:tc>
                  <a:txBody>
                    <a:bodyPr/>
                    <a:lstStyle/>
                    <a:p>
                      <a:pPr algn="l" fontAlgn="ctr"/>
                      <a:r>
                        <a:rPr lang="en-US" sz="1200" b="0" i="0" u="none" strike="noStrike" dirty="0">
                          <a:effectLst/>
                          <a:latin typeface="Arial" panose="020B0604020202020204" pitchFamily="34" charset="0"/>
                        </a:rPr>
                        <a:t>dH</a:t>
                      </a:r>
                      <a:r>
                        <a:rPr lang="en-US" sz="1200" u="none" strike="noStrike" baseline="-25000" dirty="0">
                          <a:effectLst/>
                        </a:rPr>
                        <a:t>2</a:t>
                      </a:r>
                      <a:r>
                        <a:rPr lang="en-US" sz="1200" u="none" strike="noStrike" dirty="0">
                          <a:effectLst/>
                        </a:rPr>
                        <a:t>O</a:t>
                      </a:r>
                    </a:p>
                  </a:txBody>
                  <a:tcPr marL="9525" marR="9525" marT="9525" marB="0" anchor="ctr"/>
                </a:tc>
                <a:tc>
                  <a:txBody>
                    <a:bodyPr/>
                    <a:lstStyle/>
                    <a:p>
                      <a:pPr algn="ctr" fontAlgn="ctr"/>
                      <a:r>
                        <a:rPr lang="en-US" sz="1200" b="0" i="0" u="none" strike="noStrike" dirty="0">
                          <a:effectLst/>
                          <a:latin typeface="Arial" panose="020B0604020202020204" pitchFamily="34" charset="0"/>
                        </a:rPr>
                        <a:t>14.27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259049681"/>
                  </a:ext>
                </a:extLst>
              </a:tr>
              <a:tr h="268956">
                <a:tc>
                  <a:txBody>
                    <a:bodyPr/>
                    <a:lstStyle/>
                    <a:p>
                      <a:pPr algn="l" fontAlgn="ctr"/>
                      <a:r>
                        <a:rPr lang="en-US" sz="1200" b="0" i="0" u="none" strike="noStrike" dirty="0">
                          <a:solidFill>
                            <a:srgbClr val="000000"/>
                          </a:solidFill>
                          <a:effectLst/>
                          <a:latin typeface="Arial" panose="020B0604020202020204" pitchFamily="34" charset="0"/>
                        </a:rPr>
                        <a:t>Backbone</a:t>
                      </a:r>
                    </a:p>
                  </a:txBody>
                  <a:tcPr marL="9525" marR="9525" marT="9525" marB="0" anchor="ctr"/>
                </a:tc>
                <a:tc>
                  <a:txBody>
                    <a:bodyPr/>
                    <a:lstStyle/>
                    <a:p>
                      <a:pPr algn="ctr" fontAlgn="ctr"/>
                      <a:r>
                        <a:rPr lang="en-US" sz="1200" b="0" i="0" u="none" strike="noStrike" dirty="0">
                          <a:solidFill>
                            <a:srgbClr val="000000"/>
                          </a:solidFill>
                          <a:effectLst/>
                          <a:latin typeface="Arial" panose="020B0604020202020204" pitchFamily="34" charset="0"/>
                        </a:rPr>
                        <a:t>0.75 </a:t>
                      </a:r>
                      <a:r>
                        <a:rPr lang="en-US" sz="1200" u="none" strike="noStrike" dirty="0">
                          <a:effectLst/>
                        </a:rPr>
                        <a:t>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060290157"/>
                  </a:ext>
                </a:extLst>
              </a:tr>
              <a:tr h="268956">
                <a:tc>
                  <a:txBody>
                    <a:bodyPr/>
                    <a:lstStyle/>
                    <a:p>
                      <a:pPr algn="l" fontAlgn="ctr"/>
                      <a:r>
                        <a:rPr lang="en-US" sz="1200" b="0" i="0" u="none" strike="noStrike" dirty="0">
                          <a:solidFill>
                            <a:srgbClr val="000000"/>
                          </a:solidFill>
                          <a:effectLst/>
                          <a:latin typeface="Arial" panose="020B0604020202020204" pitchFamily="34" charset="0"/>
                        </a:rPr>
                        <a:t>Insert</a:t>
                      </a:r>
                    </a:p>
                  </a:txBody>
                  <a:tcPr marL="9525" marR="9525" marT="9525" marB="0" anchor="ctr"/>
                </a:tc>
                <a:tc>
                  <a:txBody>
                    <a:bodyPr/>
                    <a:lstStyle/>
                    <a:p>
                      <a:pPr algn="ctr" fontAlgn="ctr"/>
                      <a:r>
                        <a:rPr lang="en-US" sz="1200" b="0" i="0" u="none" strike="noStrike" dirty="0">
                          <a:solidFill>
                            <a:srgbClr val="000000"/>
                          </a:solidFill>
                          <a:effectLst/>
                          <a:latin typeface="Arial" panose="020B0604020202020204" pitchFamily="34" charset="0"/>
                        </a:rPr>
                        <a:t>0.98 </a:t>
                      </a:r>
                      <a:r>
                        <a:rPr lang="en-US" sz="1200" u="none" strike="noStrike" dirty="0">
                          <a:effectLst/>
                        </a:rPr>
                        <a:t>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838898579"/>
                  </a:ext>
                </a:extLst>
              </a:tr>
              <a:tr h="268956">
                <a:tc>
                  <a:txBody>
                    <a:bodyPr/>
                    <a:lstStyle/>
                    <a:p>
                      <a:pPr algn="l" fontAlgn="ctr"/>
                      <a:r>
                        <a:rPr lang="fr-FR" sz="1200" b="0" i="0" u="none" strike="noStrike" dirty="0">
                          <a:effectLst/>
                          <a:latin typeface="Arial" panose="020B0604020202020204" pitchFamily="34" charset="0"/>
                        </a:rPr>
                        <a:t>T4 DNA Ligase Buffer 10x</a:t>
                      </a:r>
                      <a:endParaRPr lang="fr-FR"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2.00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998285160"/>
                  </a:ext>
                </a:extLst>
              </a:tr>
              <a:tr h="268956">
                <a:tc>
                  <a:txBody>
                    <a:bodyPr/>
                    <a:lstStyle/>
                    <a:p>
                      <a:pPr algn="l" fontAlgn="ctr"/>
                      <a:r>
                        <a:rPr lang="en-US" sz="1200" b="0" i="0" u="none" strike="noStrike" dirty="0">
                          <a:effectLst/>
                          <a:latin typeface="Arial" panose="020B0604020202020204" pitchFamily="34" charset="0"/>
                        </a:rPr>
                        <a:t>T4 DNA Ligase</a:t>
                      </a:r>
                    </a:p>
                  </a:txBody>
                  <a:tcPr marL="9525" marR="9525" marT="9525" marB="0" anchor="ctr"/>
                </a:tc>
                <a:tc>
                  <a:txBody>
                    <a:bodyPr/>
                    <a:lstStyle/>
                    <a:p>
                      <a:pPr algn="ctr" fontAlgn="ctr"/>
                      <a:r>
                        <a:rPr lang="en-US" sz="1200" b="0" i="0" u="none" strike="noStrike" dirty="0">
                          <a:effectLst/>
                          <a:latin typeface="Arial" panose="020B0604020202020204" pitchFamily="34" charset="0"/>
                        </a:rPr>
                        <a:t>1.00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865074650"/>
                  </a:ext>
                </a:extLst>
              </a:tr>
              <a:tr h="268956">
                <a:tc>
                  <a:txBody>
                    <a:bodyPr/>
                    <a:lstStyle/>
                    <a:p>
                      <a:pPr algn="l" fontAlgn="ctr"/>
                      <a:r>
                        <a:rPr lang="en-US" sz="1200" b="0" i="0" u="none" strike="noStrike" dirty="0" err="1">
                          <a:effectLst/>
                          <a:latin typeface="Arial" panose="020B0604020202020204" pitchFamily="34" charset="0"/>
                        </a:rPr>
                        <a:t>BsmBI</a:t>
                      </a:r>
                      <a:endParaRPr lang="en-US" sz="1200" u="none" strike="noStrike" dirty="0">
                        <a:effectLst/>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1.00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412917004"/>
                  </a:ext>
                </a:extLst>
              </a:tr>
              <a:tr h="524599">
                <a:tc>
                  <a:txBody>
                    <a:bodyPr/>
                    <a:lstStyle/>
                    <a:p>
                      <a:pPr algn="l" fontAlgn="ctr"/>
                      <a:r>
                        <a:rPr lang="en-US" sz="1200" b="0" i="0" u="none" strike="noStrike" dirty="0">
                          <a:effectLst/>
                          <a:latin typeface="Arial" panose="020B0604020202020204" pitchFamily="34" charset="0"/>
                        </a:rPr>
                        <a:t>Total Reaction Volume</a:t>
                      </a:r>
                    </a:p>
                  </a:txBody>
                  <a:tcPr marL="9525" marR="9525" marT="9525" marB="0" anchor="ctr"/>
                </a:tc>
                <a:tc>
                  <a:txBody>
                    <a:bodyPr/>
                    <a:lstStyle/>
                    <a:p>
                      <a:pPr algn="ctr" fontAlgn="ctr"/>
                      <a:r>
                        <a:rPr lang="en-US" sz="1200" b="0" i="0" u="none" strike="noStrike" dirty="0">
                          <a:effectLst/>
                          <a:latin typeface="Arial" panose="020B0604020202020204" pitchFamily="34" charset="0"/>
                        </a:rPr>
                        <a:t>20.00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467161347"/>
                  </a:ext>
                </a:extLst>
              </a:tr>
            </a:tbl>
          </a:graphicData>
        </a:graphic>
      </p:graphicFrame>
      <p:graphicFrame>
        <p:nvGraphicFramePr>
          <p:cNvPr id="7" name="Table 6">
            <a:extLst>
              <a:ext uri="{FF2B5EF4-FFF2-40B4-BE49-F238E27FC236}">
                <a16:creationId xmlns:a16="http://schemas.microsoft.com/office/drawing/2014/main" id="{D53221AD-A280-0086-D8FB-AE174D70E37D}"/>
              </a:ext>
            </a:extLst>
          </p:cNvPr>
          <p:cNvGraphicFramePr>
            <a:graphicFrameLocks noGrp="1"/>
          </p:cNvGraphicFramePr>
          <p:nvPr>
            <p:extLst>
              <p:ext uri="{D42A27DB-BD31-4B8C-83A1-F6EECF244321}">
                <p14:modId xmlns:p14="http://schemas.microsoft.com/office/powerpoint/2010/main" val="3566279501"/>
              </p:ext>
            </p:extLst>
          </p:nvPr>
        </p:nvGraphicFramePr>
        <p:xfrm>
          <a:off x="5552314" y="2098776"/>
          <a:ext cx="3389123" cy="2138335"/>
        </p:xfrm>
        <a:graphic>
          <a:graphicData uri="http://schemas.openxmlformats.org/drawingml/2006/table">
            <a:tbl>
              <a:tblPr>
                <a:tableStyleId>{5C22544A-7EE6-4342-B048-85BDC9FD1C3A}</a:tableStyleId>
              </a:tblPr>
              <a:tblGrid>
                <a:gridCol w="1591707">
                  <a:extLst>
                    <a:ext uri="{9D8B030D-6E8A-4147-A177-3AD203B41FA5}">
                      <a16:colId xmlns:a16="http://schemas.microsoft.com/office/drawing/2014/main" val="691305010"/>
                    </a:ext>
                  </a:extLst>
                </a:gridCol>
                <a:gridCol w="1163431">
                  <a:extLst>
                    <a:ext uri="{9D8B030D-6E8A-4147-A177-3AD203B41FA5}">
                      <a16:colId xmlns:a16="http://schemas.microsoft.com/office/drawing/2014/main" val="4206598162"/>
                    </a:ext>
                  </a:extLst>
                </a:gridCol>
                <a:gridCol w="633985">
                  <a:extLst>
                    <a:ext uri="{9D8B030D-6E8A-4147-A177-3AD203B41FA5}">
                      <a16:colId xmlns:a16="http://schemas.microsoft.com/office/drawing/2014/main" val="3688861376"/>
                    </a:ext>
                  </a:extLst>
                </a:gridCol>
              </a:tblGrid>
              <a:tr h="600075">
                <a:tc gridSpan="3">
                  <a:txBody>
                    <a:bodyPr/>
                    <a:lstStyle/>
                    <a:p>
                      <a:pPr algn="ctr" fontAlgn="ctr"/>
                      <a:r>
                        <a:rPr lang="en-US" sz="1200" b="0" i="0" u="none" strike="noStrike" dirty="0">
                          <a:solidFill>
                            <a:srgbClr val="000000"/>
                          </a:solidFill>
                          <a:effectLst/>
                          <a:latin typeface="Arial" panose="020B0604020202020204" pitchFamily="34" charset="0"/>
                        </a:rPr>
                        <a:t>Cycling Conditions</a:t>
                      </a:r>
                    </a:p>
                  </a:txBody>
                  <a:tcPr marL="9525" marR="9525" marT="9525"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23987520"/>
                  </a:ext>
                </a:extLst>
              </a:tr>
              <a:tr h="307652">
                <a:tc>
                  <a:txBody>
                    <a:bodyPr/>
                    <a:lstStyle/>
                    <a:p>
                      <a:pPr algn="ctr" fontAlgn="ctr"/>
                      <a:r>
                        <a:rPr lang="en-US" sz="1200" b="0" i="0" u="none" strike="noStrike" dirty="0">
                          <a:effectLst/>
                          <a:latin typeface="Arial" panose="020B0604020202020204" pitchFamily="34" charset="0"/>
                        </a:rPr>
                        <a:t>42 °C</a:t>
                      </a:r>
                      <a:endParaRPr lang="en-US"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1.5 min</a:t>
                      </a:r>
                      <a:endParaRPr lang="en-US" sz="1200" b="0" i="0" u="none" strike="noStrike" dirty="0">
                        <a:solidFill>
                          <a:srgbClr val="000000"/>
                        </a:solidFill>
                        <a:effectLst/>
                        <a:latin typeface="Arial" panose="020B0604020202020204" pitchFamily="34" charset="0"/>
                      </a:endParaRPr>
                    </a:p>
                  </a:txBody>
                  <a:tcPr marL="9525" marR="9525" marT="9525" marB="0" anchor="ctr"/>
                </a:tc>
                <a:tc rowSpan="2">
                  <a:txBody>
                    <a:bodyPr/>
                    <a:lstStyle/>
                    <a:p>
                      <a:pPr algn="ctr" fontAlgn="ctr"/>
                      <a:r>
                        <a:rPr lang="en-US" sz="1200" b="0" i="0" u="none" strike="noStrike" dirty="0">
                          <a:effectLst/>
                          <a:latin typeface="Arial" panose="020B0604020202020204" pitchFamily="34" charset="0"/>
                        </a:rPr>
                        <a:t>25x</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486472437"/>
                  </a:ext>
                </a:extLst>
              </a:tr>
              <a:tr h="307652">
                <a:tc>
                  <a:txBody>
                    <a:bodyPr/>
                    <a:lstStyle/>
                    <a:p>
                      <a:pPr algn="ctr" fontAlgn="ctr"/>
                      <a:r>
                        <a:rPr lang="en-US" sz="1200" b="0" i="0" u="none" strike="noStrike" dirty="0">
                          <a:effectLst/>
                          <a:latin typeface="Arial" panose="020B0604020202020204" pitchFamily="34" charset="0"/>
                        </a:rPr>
                        <a:t>16 °C</a:t>
                      </a:r>
                      <a:endParaRPr lang="en-US"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3 min</a:t>
                      </a:r>
                      <a:endParaRPr lang="en-US" sz="1200" b="0" i="0" u="none" strike="noStrike" dirty="0">
                        <a:solidFill>
                          <a:srgbClr val="000000"/>
                        </a:solidFill>
                        <a:effectLst/>
                        <a:latin typeface="Arial" panose="020B0604020202020204" pitchFamily="34" charset="0"/>
                      </a:endParaRPr>
                    </a:p>
                  </a:txBody>
                  <a:tcPr marL="9525" marR="9525" marT="9525" marB="0" anchor="ctr"/>
                </a:tc>
                <a:tc vMerge="1">
                  <a:txBody>
                    <a:bodyPr/>
                    <a:lstStyle/>
                    <a:p>
                      <a:endParaRPr dirty="0"/>
                    </a:p>
                  </a:txBody>
                  <a:tcPr marL="9525" marR="9525" marT="9525" marB="0" anchor="ctr"/>
                </a:tc>
                <a:extLst>
                  <a:ext uri="{0D108BD9-81ED-4DB2-BD59-A6C34878D82A}">
                    <a16:rowId xmlns:a16="http://schemas.microsoft.com/office/drawing/2014/main" val="99491687"/>
                  </a:ext>
                </a:extLst>
              </a:tr>
              <a:tr h="307652">
                <a:tc>
                  <a:txBody>
                    <a:bodyPr/>
                    <a:lstStyle/>
                    <a:p>
                      <a:pPr algn="ctr" fontAlgn="ctr"/>
                      <a:r>
                        <a:rPr lang="en-US" sz="1200" b="0" i="0" u="none" strike="noStrike" dirty="0">
                          <a:effectLst/>
                          <a:latin typeface="Arial" panose="020B0604020202020204" pitchFamily="34" charset="0"/>
                        </a:rPr>
                        <a:t>55 °C</a:t>
                      </a:r>
                      <a:endParaRPr lang="en-US" sz="1200" b="0" i="0" u="none" strike="noStrike" dirty="0">
                        <a:solidFill>
                          <a:srgbClr val="000000"/>
                        </a:solidFill>
                        <a:effectLst/>
                        <a:latin typeface="Arial" panose="020B0604020202020204" pitchFamily="34" charset="0"/>
                      </a:endParaRPr>
                    </a:p>
                  </a:txBody>
                  <a:tcPr marL="9525" marR="9525" marT="9525" marB="0" anchor="ctr"/>
                </a:tc>
                <a:tc gridSpan="2">
                  <a:txBody>
                    <a:bodyPr/>
                    <a:lstStyle/>
                    <a:p>
                      <a:pPr algn="ctr" fontAlgn="ctr"/>
                      <a:r>
                        <a:rPr lang="en-US" sz="1200" b="0" i="0" u="none" strike="noStrike" dirty="0">
                          <a:effectLst/>
                          <a:latin typeface="Arial" panose="020B0604020202020204" pitchFamily="34" charset="0"/>
                        </a:rPr>
                        <a:t>5 min</a:t>
                      </a:r>
                      <a:endParaRPr lang="en-US" sz="1200" b="0" i="0" u="none" strike="noStrike" dirty="0">
                        <a:solidFill>
                          <a:srgbClr val="000000"/>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342101749"/>
                  </a:ext>
                </a:extLst>
              </a:tr>
              <a:tr h="307652">
                <a:tc>
                  <a:txBody>
                    <a:bodyPr/>
                    <a:lstStyle/>
                    <a:p>
                      <a:pPr algn="ctr" fontAlgn="ctr"/>
                      <a:r>
                        <a:rPr lang="en-US" sz="1200" b="0" i="0" u="none" strike="noStrike" dirty="0">
                          <a:effectLst/>
                          <a:latin typeface="Arial" panose="020B0604020202020204" pitchFamily="34" charset="0"/>
                        </a:rPr>
                        <a:t>80 °C</a:t>
                      </a:r>
                      <a:endParaRPr lang="en-US" sz="1200" b="0" i="0" u="none" strike="noStrike" dirty="0">
                        <a:solidFill>
                          <a:srgbClr val="000000"/>
                        </a:solidFill>
                        <a:effectLst/>
                        <a:latin typeface="Arial" panose="020B0604020202020204" pitchFamily="34" charset="0"/>
                      </a:endParaRPr>
                    </a:p>
                  </a:txBody>
                  <a:tcPr marL="9525" marR="9525" marT="9525" marB="0" anchor="ctr"/>
                </a:tc>
                <a:tc gridSpan="2">
                  <a:txBody>
                    <a:bodyPr/>
                    <a:lstStyle/>
                    <a:p>
                      <a:pPr algn="ctr" fontAlgn="ctr"/>
                      <a:r>
                        <a:rPr lang="en-US" sz="1200" b="0" i="0" u="none" strike="noStrike" dirty="0">
                          <a:effectLst/>
                          <a:latin typeface="Arial" panose="020B0604020202020204" pitchFamily="34" charset="0"/>
                        </a:rPr>
                        <a:t>10 min</a:t>
                      </a:r>
                      <a:endParaRPr lang="en-US" sz="1200" b="0" i="0" u="none" strike="noStrike" dirty="0">
                        <a:solidFill>
                          <a:srgbClr val="000000"/>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890383971"/>
                  </a:ext>
                </a:extLst>
              </a:tr>
              <a:tr h="307652">
                <a:tc>
                  <a:txBody>
                    <a:bodyPr/>
                    <a:lstStyle/>
                    <a:p>
                      <a:pPr algn="ctr" fontAlgn="ctr"/>
                      <a:r>
                        <a:rPr lang="en-US" sz="1200" b="0" i="0" u="none" strike="noStrike" dirty="0">
                          <a:effectLst/>
                          <a:latin typeface="Arial" panose="020B0604020202020204" pitchFamily="34" charset="0"/>
                        </a:rPr>
                        <a:t>4 °C</a:t>
                      </a:r>
                      <a:endParaRPr lang="en-US" sz="1200" b="0" i="0" u="none" strike="noStrike" dirty="0">
                        <a:solidFill>
                          <a:srgbClr val="000000"/>
                        </a:solidFill>
                        <a:effectLst/>
                        <a:latin typeface="Arial" panose="020B0604020202020204" pitchFamily="34" charset="0"/>
                      </a:endParaRPr>
                    </a:p>
                  </a:txBody>
                  <a:tcPr marL="9525" marR="9525" marT="9525" marB="0" anchor="ctr"/>
                </a:tc>
                <a:tc gridSpan="2">
                  <a:txBody>
                    <a:bodyPr/>
                    <a:lstStyle/>
                    <a:p>
                      <a:pPr algn="ctr" fontAlgn="ctr"/>
                      <a:r>
                        <a:rPr lang="en-US" sz="1200" b="0" i="0" u="none" strike="noStrike" dirty="0">
                          <a:effectLst/>
                          <a:latin typeface="Arial" panose="020B0604020202020204" pitchFamily="34" charset="0"/>
                        </a:rPr>
                        <a:t>Infinite</a:t>
                      </a:r>
                      <a:endParaRPr lang="en-US" sz="1200" b="0" i="0" u="none" strike="noStrike" dirty="0">
                        <a:solidFill>
                          <a:srgbClr val="000000"/>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4104737267"/>
                  </a:ext>
                </a:extLst>
              </a:tr>
            </a:tbl>
          </a:graphicData>
        </a:graphic>
      </p:graphicFrame>
    </p:spTree>
    <p:extLst>
      <p:ext uri="{BB962C8B-B14F-4D97-AF65-F5344CB8AC3E}">
        <p14:creationId xmlns:p14="http://schemas.microsoft.com/office/powerpoint/2010/main" val="1892390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39E0FF-73F2-61B9-595A-31D6FDB2C11F}"/>
              </a:ext>
            </a:extLst>
          </p:cNvPr>
          <p:cNvSpPr txBox="1"/>
          <p:nvPr/>
        </p:nvSpPr>
        <p:spPr>
          <a:xfrm>
            <a:off x="698312" y="1349098"/>
            <a:ext cx="4788369" cy="4708981"/>
          </a:xfrm>
          <a:prstGeom prst="rect">
            <a:avLst/>
          </a:prstGeom>
          <a:noFill/>
        </p:spPr>
        <p:txBody>
          <a:bodyPr wrap="square">
            <a:spAutoFit/>
          </a:bodyPr>
          <a:lstStyle/>
          <a:p>
            <a:pPr marL="285750" indent="-285750" algn="just">
              <a:buFont typeface="Arial" panose="020B0604020202020204" pitchFamily="34" charset="0"/>
              <a:buChar char="•"/>
            </a:pPr>
            <a:r>
              <a:rPr lang="en-US" sz="2000" dirty="0">
                <a:latin typeface="Arial" panose="020B0604020202020204" pitchFamily="34" charset="0"/>
              </a:rPr>
              <a:t>Run an agarose gel electrophoresis to verify the sizes of the PCR products.</a:t>
            </a:r>
          </a:p>
          <a:p>
            <a:pPr marL="285750" indent="-285750" algn="just">
              <a:buFont typeface="Arial" panose="020B0604020202020204" pitchFamily="34" charset="0"/>
              <a:buChar char="•"/>
            </a:pPr>
            <a:r>
              <a:rPr lang="en-US" sz="2000" dirty="0">
                <a:latin typeface="Arial" panose="020B0604020202020204" pitchFamily="34" charset="0"/>
              </a:rPr>
              <a:t>Results:  The PCR product of the backbone was 1285 bp, instead of the expected 2262 bp.</a:t>
            </a:r>
          </a:p>
          <a:p>
            <a:pPr marL="285750" indent="-285750" algn="just">
              <a:buFont typeface="Arial" panose="020B0604020202020204" pitchFamily="34" charset="0"/>
              <a:buChar char="•"/>
            </a:pPr>
            <a:endParaRPr lang="en-US" sz="2000" dirty="0">
              <a:latin typeface="Arial" panose="020B0604020202020204" pitchFamily="34" charset="0"/>
            </a:endParaRPr>
          </a:p>
          <a:p>
            <a:pPr marL="285750" indent="-285750" algn="just">
              <a:buFont typeface="Arial" panose="020B0604020202020204" pitchFamily="34" charset="0"/>
              <a:buChar char="•"/>
            </a:pPr>
            <a:r>
              <a:rPr lang="en-US" sz="2000" dirty="0">
                <a:latin typeface="Arial" panose="020B0604020202020204" pitchFamily="34" charset="0"/>
              </a:rPr>
              <a:t>The backbone plasmid had two similar terminators, T0, at different sites. The backbone forward primer designed to bind to the terminator after the gene ABC also matched the T0 terminator after the chloramphenicol resistance gene, leading to incorrect PCR product sizes (1285 bp instead of 2262 bp).</a:t>
            </a:r>
          </a:p>
        </p:txBody>
      </p:sp>
      <p:sp>
        <p:nvSpPr>
          <p:cNvPr id="10" name="TextBox 9">
            <a:extLst>
              <a:ext uri="{FF2B5EF4-FFF2-40B4-BE49-F238E27FC236}">
                <a16:creationId xmlns:a16="http://schemas.microsoft.com/office/drawing/2014/main" id="{E30C0BA8-C183-0563-19E8-C644EA151958}"/>
              </a:ext>
            </a:extLst>
          </p:cNvPr>
          <p:cNvSpPr txBox="1"/>
          <p:nvPr/>
        </p:nvSpPr>
        <p:spPr>
          <a:xfrm>
            <a:off x="295493" y="240897"/>
            <a:ext cx="6176321" cy="646331"/>
          </a:xfrm>
          <a:prstGeom prst="rect">
            <a:avLst/>
          </a:prstGeom>
          <a:noFill/>
        </p:spPr>
        <p:txBody>
          <a:bodyPr wrap="square">
            <a:spAutoFit/>
          </a:bodyPr>
          <a:lstStyle/>
          <a:p>
            <a:r>
              <a:rPr lang="en-US" sz="3600" dirty="0">
                <a:latin typeface="Arial" panose="020B0604020202020204" pitchFamily="34" charset="0"/>
              </a:rPr>
              <a:t>Hypothetical experiment</a:t>
            </a:r>
          </a:p>
        </p:txBody>
      </p:sp>
      <p:pic>
        <p:nvPicPr>
          <p:cNvPr id="7" name="Picture 6">
            <a:extLst>
              <a:ext uri="{FF2B5EF4-FFF2-40B4-BE49-F238E27FC236}">
                <a16:creationId xmlns:a16="http://schemas.microsoft.com/office/drawing/2014/main" id="{018229AE-959E-1C45-293E-FA2E1CA62472}"/>
              </a:ext>
            </a:extLst>
          </p:cNvPr>
          <p:cNvPicPr>
            <a:picLocks noChangeAspect="1"/>
          </p:cNvPicPr>
          <p:nvPr/>
        </p:nvPicPr>
        <p:blipFill rotWithShape="1">
          <a:blip r:embed="rId2"/>
          <a:srcRect b="9387"/>
          <a:stretch/>
        </p:blipFill>
        <p:spPr>
          <a:xfrm>
            <a:off x="5581079" y="1040025"/>
            <a:ext cx="4977120" cy="5486400"/>
          </a:xfrm>
          <a:prstGeom prst="rect">
            <a:avLst/>
          </a:prstGeom>
        </p:spPr>
      </p:pic>
      <p:sp>
        <p:nvSpPr>
          <p:cNvPr id="8" name="TextBox 7">
            <a:extLst>
              <a:ext uri="{FF2B5EF4-FFF2-40B4-BE49-F238E27FC236}">
                <a16:creationId xmlns:a16="http://schemas.microsoft.com/office/drawing/2014/main" id="{D38D8B92-67D9-DA03-3037-E5DB747F09AD}"/>
              </a:ext>
            </a:extLst>
          </p:cNvPr>
          <p:cNvSpPr txBox="1"/>
          <p:nvPr/>
        </p:nvSpPr>
        <p:spPr>
          <a:xfrm rot="19323685">
            <a:off x="7524617" y="626511"/>
            <a:ext cx="1497799" cy="338554"/>
          </a:xfrm>
          <a:prstGeom prst="rect">
            <a:avLst/>
          </a:prstGeom>
          <a:noFill/>
        </p:spPr>
        <p:txBody>
          <a:bodyPr wrap="square">
            <a:spAutoFit/>
          </a:bodyPr>
          <a:lstStyle/>
          <a:p>
            <a:pPr algn="ctr"/>
            <a:r>
              <a:rPr lang="en-US" sz="1600" dirty="0">
                <a:latin typeface="Arial" panose="020B0604020202020204" pitchFamily="34" charset="0"/>
              </a:rPr>
              <a:t>Backbone</a:t>
            </a:r>
          </a:p>
        </p:txBody>
      </p:sp>
      <p:sp>
        <p:nvSpPr>
          <p:cNvPr id="11" name="TextBox 10">
            <a:extLst>
              <a:ext uri="{FF2B5EF4-FFF2-40B4-BE49-F238E27FC236}">
                <a16:creationId xmlns:a16="http://schemas.microsoft.com/office/drawing/2014/main" id="{F3F4DDED-CCAD-FC98-5469-6DE81800481D}"/>
              </a:ext>
            </a:extLst>
          </p:cNvPr>
          <p:cNvSpPr txBox="1"/>
          <p:nvPr/>
        </p:nvSpPr>
        <p:spPr>
          <a:xfrm rot="19323685">
            <a:off x="8553789" y="717951"/>
            <a:ext cx="1497799" cy="338554"/>
          </a:xfrm>
          <a:prstGeom prst="rect">
            <a:avLst/>
          </a:prstGeom>
          <a:noFill/>
        </p:spPr>
        <p:txBody>
          <a:bodyPr wrap="square">
            <a:spAutoFit/>
          </a:bodyPr>
          <a:lstStyle/>
          <a:p>
            <a:pPr algn="ctr"/>
            <a:r>
              <a:rPr lang="en-US" sz="1600" dirty="0">
                <a:latin typeface="Arial" panose="020B0604020202020204" pitchFamily="34" charset="0"/>
              </a:rPr>
              <a:t>Insert</a:t>
            </a:r>
          </a:p>
        </p:txBody>
      </p:sp>
      <p:sp>
        <p:nvSpPr>
          <p:cNvPr id="12" name="TextBox 11">
            <a:extLst>
              <a:ext uri="{FF2B5EF4-FFF2-40B4-BE49-F238E27FC236}">
                <a16:creationId xmlns:a16="http://schemas.microsoft.com/office/drawing/2014/main" id="{3671BBA7-7F9F-0ECB-7ACC-C3F14BB06610}"/>
              </a:ext>
            </a:extLst>
          </p:cNvPr>
          <p:cNvSpPr txBox="1"/>
          <p:nvPr/>
        </p:nvSpPr>
        <p:spPr>
          <a:xfrm rot="19323685">
            <a:off x="6544748" y="717953"/>
            <a:ext cx="1497799" cy="338554"/>
          </a:xfrm>
          <a:prstGeom prst="rect">
            <a:avLst/>
          </a:prstGeom>
          <a:noFill/>
        </p:spPr>
        <p:txBody>
          <a:bodyPr wrap="square">
            <a:spAutoFit/>
          </a:bodyPr>
          <a:lstStyle/>
          <a:p>
            <a:pPr algn="ctr"/>
            <a:r>
              <a:rPr lang="en-US" sz="1600" dirty="0">
                <a:latin typeface="Arial" panose="020B0604020202020204" pitchFamily="34" charset="0"/>
              </a:rPr>
              <a:t>Ladder</a:t>
            </a:r>
          </a:p>
        </p:txBody>
      </p:sp>
      <p:sp>
        <p:nvSpPr>
          <p:cNvPr id="13" name="TextBox 12">
            <a:extLst>
              <a:ext uri="{FF2B5EF4-FFF2-40B4-BE49-F238E27FC236}">
                <a16:creationId xmlns:a16="http://schemas.microsoft.com/office/drawing/2014/main" id="{C2B7D87A-041E-446D-6291-FC4E2CB3BF8E}"/>
              </a:ext>
            </a:extLst>
          </p:cNvPr>
          <p:cNvSpPr txBox="1"/>
          <p:nvPr/>
        </p:nvSpPr>
        <p:spPr>
          <a:xfrm>
            <a:off x="5698569" y="855359"/>
            <a:ext cx="679132" cy="369332"/>
          </a:xfrm>
          <a:prstGeom prst="rect">
            <a:avLst/>
          </a:prstGeom>
          <a:noFill/>
        </p:spPr>
        <p:txBody>
          <a:bodyPr wrap="square">
            <a:spAutoFit/>
          </a:bodyPr>
          <a:lstStyle/>
          <a:p>
            <a:pPr algn="ctr"/>
            <a:r>
              <a:rPr lang="en-US" dirty="0">
                <a:latin typeface="Arial" panose="020B0604020202020204" pitchFamily="34" charset="0"/>
              </a:rPr>
              <a:t>bp</a:t>
            </a:r>
          </a:p>
        </p:txBody>
      </p:sp>
    </p:spTree>
    <p:extLst>
      <p:ext uri="{BB962C8B-B14F-4D97-AF65-F5344CB8AC3E}">
        <p14:creationId xmlns:p14="http://schemas.microsoft.com/office/powerpoint/2010/main" val="1135378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D3BD94-7404-A794-45E8-3CB5300076C5}"/>
              </a:ext>
            </a:extLst>
          </p:cNvPr>
          <p:cNvSpPr txBox="1"/>
          <p:nvPr/>
        </p:nvSpPr>
        <p:spPr>
          <a:xfrm>
            <a:off x="215992" y="98802"/>
            <a:ext cx="4924044" cy="646331"/>
          </a:xfrm>
          <a:prstGeom prst="rect">
            <a:avLst/>
          </a:prstGeom>
          <a:noFill/>
        </p:spPr>
        <p:txBody>
          <a:bodyPr wrap="square">
            <a:spAutoFit/>
          </a:bodyPr>
          <a:lstStyle/>
          <a:p>
            <a:r>
              <a:rPr lang="en-US" sz="3600" dirty="0">
                <a:latin typeface="Arial" panose="020B0604020202020204" pitchFamily="34" charset="0"/>
              </a:rPr>
              <a:t>Answer</a:t>
            </a:r>
          </a:p>
        </p:txBody>
      </p:sp>
      <p:sp>
        <p:nvSpPr>
          <p:cNvPr id="4" name="TextBox 3">
            <a:extLst>
              <a:ext uri="{FF2B5EF4-FFF2-40B4-BE49-F238E27FC236}">
                <a16:creationId xmlns:a16="http://schemas.microsoft.com/office/drawing/2014/main" id="{5C8C93B3-8C74-45AA-D048-DE3FCCDE5F4A}"/>
              </a:ext>
            </a:extLst>
          </p:cNvPr>
          <p:cNvSpPr txBox="1"/>
          <p:nvPr/>
        </p:nvSpPr>
        <p:spPr>
          <a:xfrm>
            <a:off x="1812036" y="663986"/>
            <a:ext cx="8378704" cy="1200329"/>
          </a:xfrm>
          <a:prstGeom prst="rect">
            <a:avLst/>
          </a:prstGeom>
          <a:noFill/>
        </p:spPr>
        <p:txBody>
          <a:bodyPr wrap="square">
            <a:spAutoFit/>
          </a:bodyPr>
          <a:lstStyle/>
          <a:p>
            <a:pPr algn="just"/>
            <a:r>
              <a:rPr lang="en-US" dirty="0">
                <a:latin typeface="Arial" panose="020B0604020202020204" pitchFamily="34" charset="0"/>
              </a:rPr>
              <a:t>Redesign the Golden Gate Assembly:</a:t>
            </a:r>
          </a:p>
          <a:p>
            <a:pPr marL="285750" indent="-285750" algn="just">
              <a:buFont typeface="Arial" panose="020B0604020202020204" pitchFamily="34" charset="0"/>
              <a:buChar char="•"/>
            </a:pPr>
            <a:r>
              <a:rPr lang="en-US" dirty="0">
                <a:latin typeface="Arial" panose="020B0604020202020204" pitchFamily="34" charset="0"/>
              </a:rPr>
              <a:t>Choose a new backbone sequence for the assembly that does not include T0.</a:t>
            </a:r>
          </a:p>
          <a:p>
            <a:pPr marL="285750" indent="-285750" algn="just">
              <a:buFont typeface="Arial" panose="020B0604020202020204" pitchFamily="34" charset="0"/>
              <a:buChar char="•"/>
            </a:pPr>
            <a:r>
              <a:rPr lang="en-US" dirty="0">
                <a:latin typeface="Arial" panose="020B0604020202020204" pitchFamily="34" charset="0"/>
              </a:rPr>
              <a:t>Incorporate the T0 sequence into the new insert.</a:t>
            </a:r>
          </a:p>
          <a:p>
            <a:pPr marL="285750" indent="-285750" algn="just">
              <a:buFont typeface="Arial" panose="020B0604020202020204" pitchFamily="34" charset="0"/>
              <a:buChar char="•"/>
            </a:pPr>
            <a:r>
              <a:rPr lang="en-US" dirty="0">
                <a:latin typeface="Arial" panose="020B0604020202020204" pitchFamily="34" charset="0"/>
              </a:rPr>
              <a:t>Order new primers and </a:t>
            </a:r>
            <a:r>
              <a:rPr lang="en-US" dirty="0" err="1">
                <a:latin typeface="Arial" panose="020B0604020202020204" pitchFamily="34" charset="0"/>
              </a:rPr>
              <a:t>gBlock</a:t>
            </a:r>
            <a:r>
              <a:rPr lang="en-US" dirty="0">
                <a:latin typeface="Arial" panose="020B0604020202020204" pitchFamily="34" charset="0"/>
              </a:rPr>
              <a:t> for the assembly.</a:t>
            </a:r>
          </a:p>
        </p:txBody>
      </p:sp>
      <p:pic>
        <p:nvPicPr>
          <p:cNvPr id="7" name="Picture 6">
            <a:extLst>
              <a:ext uri="{FF2B5EF4-FFF2-40B4-BE49-F238E27FC236}">
                <a16:creationId xmlns:a16="http://schemas.microsoft.com/office/drawing/2014/main" id="{D98E6867-FE76-E092-3518-D757F87EC0EE}"/>
              </a:ext>
            </a:extLst>
          </p:cNvPr>
          <p:cNvPicPr>
            <a:picLocks noChangeAspect="1"/>
          </p:cNvPicPr>
          <p:nvPr/>
        </p:nvPicPr>
        <p:blipFill>
          <a:blip r:embed="rId2"/>
          <a:stretch>
            <a:fillRect/>
          </a:stretch>
        </p:blipFill>
        <p:spPr>
          <a:xfrm>
            <a:off x="2006666" y="1993569"/>
            <a:ext cx="3418523" cy="3383280"/>
          </a:xfrm>
          <a:prstGeom prst="rect">
            <a:avLst/>
          </a:prstGeom>
        </p:spPr>
      </p:pic>
      <p:pic>
        <p:nvPicPr>
          <p:cNvPr id="8" name="Picture 7">
            <a:extLst>
              <a:ext uri="{FF2B5EF4-FFF2-40B4-BE49-F238E27FC236}">
                <a16:creationId xmlns:a16="http://schemas.microsoft.com/office/drawing/2014/main" id="{1151A0A3-7B70-F859-05E7-B14E0F0E6C78}"/>
              </a:ext>
            </a:extLst>
          </p:cNvPr>
          <p:cNvPicPr>
            <a:picLocks noChangeAspect="1"/>
          </p:cNvPicPr>
          <p:nvPr/>
        </p:nvPicPr>
        <p:blipFill>
          <a:blip r:embed="rId3"/>
          <a:stretch>
            <a:fillRect/>
          </a:stretch>
        </p:blipFill>
        <p:spPr>
          <a:xfrm>
            <a:off x="1866807" y="5736815"/>
            <a:ext cx="3698238" cy="457200"/>
          </a:xfrm>
          <a:prstGeom prst="rect">
            <a:avLst/>
          </a:prstGeom>
        </p:spPr>
      </p:pic>
      <p:pic>
        <p:nvPicPr>
          <p:cNvPr id="9" name="Picture 8">
            <a:extLst>
              <a:ext uri="{FF2B5EF4-FFF2-40B4-BE49-F238E27FC236}">
                <a16:creationId xmlns:a16="http://schemas.microsoft.com/office/drawing/2014/main" id="{245DF565-7171-E386-9EB2-0C8219649CD2}"/>
              </a:ext>
            </a:extLst>
          </p:cNvPr>
          <p:cNvPicPr>
            <a:picLocks noChangeAspect="1"/>
          </p:cNvPicPr>
          <p:nvPr/>
        </p:nvPicPr>
        <p:blipFill>
          <a:blip r:embed="rId4"/>
          <a:stretch>
            <a:fillRect/>
          </a:stretch>
        </p:blipFill>
        <p:spPr>
          <a:xfrm>
            <a:off x="6872182" y="1974355"/>
            <a:ext cx="3317903" cy="3383280"/>
          </a:xfrm>
          <a:prstGeom prst="rect">
            <a:avLst/>
          </a:prstGeom>
        </p:spPr>
      </p:pic>
      <p:sp>
        <p:nvSpPr>
          <p:cNvPr id="12" name="TextBox 11">
            <a:extLst>
              <a:ext uri="{FF2B5EF4-FFF2-40B4-BE49-F238E27FC236}">
                <a16:creationId xmlns:a16="http://schemas.microsoft.com/office/drawing/2014/main" id="{2338D030-EC45-BAB4-9B12-FB46F30B0797}"/>
              </a:ext>
            </a:extLst>
          </p:cNvPr>
          <p:cNvSpPr txBox="1"/>
          <p:nvPr/>
        </p:nvSpPr>
        <p:spPr>
          <a:xfrm>
            <a:off x="3523202" y="5376849"/>
            <a:ext cx="385448" cy="369332"/>
          </a:xfrm>
          <a:prstGeom prst="rect">
            <a:avLst/>
          </a:prstGeom>
          <a:noFill/>
        </p:spPr>
        <p:txBody>
          <a:bodyPr wrap="square">
            <a:spAutoFit/>
          </a:bodyPr>
          <a:lstStyle/>
          <a:p>
            <a:r>
              <a:rPr lang="en-US" dirty="0">
                <a:latin typeface="Arial" panose="020B0604020202020204" pitchFamily="34" charset="0"/>
              </a:rPr>
              <a:t>+</a:t>
            </a:r>
          </a:p>
        </p:txBody>
      </p:sp>
      <p:cxnSp>
        <p:nvCxnSpPr>
          <p:cNvPr id="16" name="Straight Arrow Connector 15">
            <a:extLst>
              <a:ext uri="{FF2B5EF4-FFF2-40B4-BE49-F238E27FC236}">
                <a16:creationId xmlns:a16="http://schemas.microsoft.com/office/drawing/2014/main" id="{1C116EF4-7FCF-DE0B-5B9B-01C7FC02529D}"/>
              </a:ext>
            </a:extLst>
          </p:cNvPr>
          <p:cNvCxnSpPr>
            <a:cxnSpLocks/>
          </p:cNvCxnSpPr>
          <p:nvPr/>
        </p:nvCxnSpPr>
        <p:spPr>
          <a:xfrm>
            <a:off x="5892900" y="3835351"/>
            <a:ext cx="77917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A9F1A52C-7174-BCDC-1854-119FABE916AA}"/>
              </a:ext>
            </a:extLst>
          </p:cNvPr>
          <p:cNvSpPr txBox="1"/>
          <p:nvPr/>
        </p:nvSpPr>
        <p:spPr>
          <a:xfrm>
            <a:off x="1650010" y="6211670"/>
            <a:ext cx="8672604" cy="615553"/>
          </a:xfrm>
          <a:prstGeom prst="rect">
            <a:avLst/>
          </a:prstGeom>
          <a:noFill/>
        </p:spPr>
        <p:txBody>
          <a:bodyPr wrap="square">
            <a:spAutoFit/>
          </a:bodyPr>
          <a:lstStyle/>
          <a:p>
            <a:pPr algn="just"/>
            <a:r>
              <a:rPr lang="en-US" sz="1600" kern="100" dirty="0">
                <a:latin typeface="Arial" panose="020B0604020202020204" pitchFamily="34" charset="0"/>
                <a:ea typeface="Aptos" panose="020B0004020202020204" pitchFamily="34" charset="0"/>
                <a:cs typeface="Arial" panose="020B0604020202020204" pitchFamily="34" charset="0"/>
              </a:rPr>
              <a:t>Figure: Representation of (a) backbone plasmid and insert, (b) New </a:t>
            </a:r>
            <a:r>
              <a:rPr lang="en-US" sz="1600" dirty="0">
                <a:latin typeface="Arial" panose="020B0604020202020204" pitchFamily="34" charset="0"/>
                <a:ea typeface="Aptos" panose="020B0004020202020204" pitchFamily="34" charset="0"/>
              </a:rPr>
              <a:t>Golden Gate Assembly</a:t>
            </a:r>
            <a:r>
              <a:rPr lang="en-US" sz="1600" kern="100" dirty="0">
                <a:latin typeface="Arial" panose="020B0604020202020204" pitchFamily="34" charset="0"/>
                <a:ea typeface="Aptos" panose="020B0004020202020204" pitchFamily="34" charset="0"/>
                <a:cs typeface="Arial" panose="020B0604020202020204" pitchFamily="34" charset="0"/>
              </a:rPr>
              <a:t> (Read-Only </a:t>
            </a:r>
            <a:r>
              <a:rPr lang="en-US" sz="1600" kern="100" dirty="0" err="1">
                <a:latin typeface="Arial" panose="020B0604020202020204" pitchFamily="34" charset="0"/>
                <a:ea typeface="Aptos" panose="020B0004020202020204" pitchFamily="34" charset="0"/>
                <a:cs typeface="Arial" panose="020B0604020202020204" pitchFamily="34" charset="0"/>
              </a:rPr>
              <a:t>Benchling</a:t>
            </a:r>
            <a:r>
              <a:rPr lang="en-US" sz="1600" kern="100" dirty="0">
                <a:latin typeface="Arial" panose="020B0604020202020204" pitchFamily="34" charset="0"/>
                <a:ea typeface="Aptos" panose="020B0004020202020204" pitchFamily="34" charset="0"/>
                <a:cs typeface="Arial" panose="020B0604020202020204" pitchFamily="34" charset="0"/>
              </a:rPr>
              <a:t> Link: </a:t>
            </a:r>
            <a:r>
              <a:rPr lang="en-US" sz="1600" u="sng" kern="100" dirty="0" err="1">
                <a:solidFill>
                  <a:srgbClr val="467886"/>
                </a:solidFill>
                <a:latin typeface="Arial" panose="020B0604020202020204" pitchFamily="34" charset="0"/>
                <a:ea typeface="Aptos" panose="020B0004020202020204" pitchFamily="34" charset="0"/>
                <a:cs typeface="Arial" panose="020B0604020202020204" pitchFamily="34" charset="0"/>
                <a:hlinkClick r:id="rId5"/>
              </a:rPr>
              <a:t>BB_Plasmid</a:t>
            </a:r>
            <a:r>
              <a:rPr lang="en-US" sz="1600" kern="100" dirty="0">
                <a:latin typeface="Arial" panose="020B0604020202020204" pitchFamily="34" charset="0"/>
                <a:ea typeface="Aptos" panose="020B0004020202020204" pitchFamily="34" charset="0"/>
                <a:cs typeface="Arial" panose="020B0604020202020204" pitchFamily="34" charset="0"/>
              </a:rPr>
              <a:t>, </a:t>
            </a:r>
            <a:r>
              <a:rPr lang="en-US" sz="1600" u="sng" dirty="0">
                <a:solidFill>
                  <a:srgbClr val="467886"/>
                </a:solidFill>
                <a:latin typeface="Arial" panose="020B0604020202020204" pitchFamily="34" charset="0"/>
                <a:ea typeface="Aptos" panose="020B0004020202020204" pitchFamily="34" charset="0"/>
                <a:cs typeface="Arial" panose="020B0604020202020204" pitchFamily="34" charset="0"/>
                <a:hlinkClick r:id="rId6"/>
              </a:rPr>
              <a:t>Insert</a:t>
            </a:r>
            <a:r>
              <a:rPr lang="en-US" sz="1600" kern="100" dirty="0">
                <a:latin typeface="Arial" panose="020B0604020202020204" pitchFamily="34" charset="0"/>
                <a:ea typeface="Aptos" panose="020B0004020202020204" pitchFamily="34" charset="0"/>
                <a:cs typeface="Arial" panose="020B0604020202020204" pitchFamily="34" charset="0"/>
              </a:rPr>
              <a:t> and </a:t>
            </a:r>
            <a:r>
              <a:rPr lang="en-US" u="sng" dirty="0">
                <a:solidFill>
                  <a:srgbClr val="467886"/>
                </a:solidFill>
                <a:latin typeface="Arial" panose="020B0604020202020204" pitchFamily="34" charset="0"/>
                <a:ea typeface="Aptos" panose="020B0004020202020204" pitchFamily="34" charset="0"/>
                <a:cs typeface="Arial" panose="020B0604020202020204" pitchFamily="34" charset="0"/>
                <a:hlinkClick r:id="rId7"/>
              </a:rPr>
              <a:t>New_GG_Assembly</a:t>
            </a:r>
            <a:r>
              <a:rPr lang="en-US" sz="1600" kern="100" dirty="0">
                <a:latin typeface="Arial" panose="020B0604020202020204" pitchFamily="34" charset="0"/>
                <a:ea typeface="Aptos" panose="020B0004020202020204" pitchFamily="34" charset="0"/>
                <a:cs typeface="Arial" panose="020B0604020202020204" pitchFamily="34" charset="0"/>
              </a:rPr>
              <a:t>)</a:t>
            </a:r>
          </a:p>
        </p:txBody>
      </p:sp>
      <p:sp>
        <p:nvSpPr>
          <p:cNvPr id="22" name="TextBox 21">
            <a:extLst>
              <a:ext uri="{FF2B5EF4-FFF2-40B4-BE49-F238E27FC236}">
                <a16:creationId xmlns:a16="http://schemas.microsoft.com/office/drawing/2014/main" id="{8B57EF03-9E83-C6AE-B8F0-779A52A94DBE}"/>
              </a:ext>
            </a:extLst>
          </p:cNvPr>
          <p:cNvSpPr txBox="1"/>
          <p:nvPr/>
        </p:nvSpPr>
        <p:spPr>
          <a:xfrm>
            <a:off x="1988058" y="2039614"/>
            <a:ext cx="4572000" cy="369332"/>
          </a:xfrm>
          <a:prstGeom prst="rect">
            <a:avLst/>
          </a:prstGeom>
          <a:noFill/>
        </p:spPr>
        <p:txBody>
          <a:bodyPr wrap="square">
            <a:spAutoFit/>
          </a:bodyPr>
          <a:lstStyle/>
          <a:p>
            <a:r>
              <a:rPr lang="en-US" kern="100" dirty="0">
                <a:latin typeface="Arial" panose="020B0604020202020204" pitchFamily="34" charset="0"/>
                <a:ea typeface="Aptos" panose="020B0004020202020204" pitchFamily="34" charset="0"/>
                <a:cs typeface="Arial" panose="020B0604020202020204" pitchFamily="34" charset="0"/>
              </a:rPr>
              <a:t>(a)</a:t>
            </a:r>
            <a:endParaRPr lang="en-US" dirty="0">
              <a:latin typeface="Arial" panose="020B0604020202020204" pitchFamily="34" charset="0"/>
            </a:endParaRPr>
          </a:p>
        </p:txBody>
      </p:sp>
      <p:sp>
        <p:nvSpPr>
          <p:cNvPr id="23" name="TextBox 22">
            <a:extLst>
              <a:ext uri="{FF2B5EF4-FFF2-40B4-BE49-F238E27FC236}">
                <a16:creationId xmlns:a16="http://schemas.microsoft.com/office/drawing/2014/main" id="{70A2D23C-4D15-EFEA-52DC-E0E4FCA31663}"/>
              </a:ext>
            </a:extLst>
          </p:cNvPr>
          <p:cNvSpPr txBox="1"/>
          <p:nvPr/>
        </p:nvSpPr>
        <p:spPr>
          <a:xfrm>
            <a:off x="6672072" y="2034979"/>
            <a:ext cx="4572000" cy="369332"/>
          </a:xfrm>
          <a:prstGeom prst="rect">
            <a:avLst/>
          </a:prstGeom>
          <a:noFill/>
        </p:spPr>
        <p:txBody>
          <a:bodyPr wrap="square">
            <a:spAutoFit/>
          </a:bodyPr>
          <a:lstStyle/>
          <a:p>
            <a:r>
              <a:rPr lang="en-US" kern="100" dirty="0">
                <a:latin typeface="Arial" panose="020B0604020202020204" pitchFamily="34" charset="0"/>
                <a:ea typeface="Aptos" panose="020B0004020202020204" pitchFamily="34" charset="0"/>
                <a:cs typeface="Arial" panose="020B0604020202020204" pitchFamily="34" charset="0"/>
              </a:rPr>
              <a:t>(b)</a:t>
            </a:r>
            <a:endParaRPr lang="en-US" dirty="0">
              <a:latin typeface="Arial" panose="020B0604020202020204" pitchFamily="34" charset="0"/>
            </a:endParaRPr>
          </a:p>
        </p:txBody>
      </p:sp>
    </p:spTree>
    <p:extLst>
      <p:ext uri="{BB962C8B-B14F-4D97-AF65-F5344CB8AC3E}">
        <p14:creationId xmlns:p14="http://schemas.microsoft.com/office/powerpoint/2010/main" val="2360010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B3E5AAB-FA01-512E-1A18-1435F20BB5E8}"/>
              </a:ext>
            </a:extLst>
          </p:cNvPr>
          <p:cNvSpPr txBox="1"/>
          <p:nvPr/>
        </p:nvSpPr>
        <p:spPr>
          <a:xfrm>
            <a:off x="733926" y="871687"/>
            <a:ext cx="10287000" cy="830997"/>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n-US" sz="2400" kern="100" dirty="0">
                <a:latin typeface="Arial" panose="020B0604020202020204" pitchFamily="34" charset="0"/>
                <a:ea typeface="Aptos" panose="020B0004020202020204" pitchFamily="34" charset="0"/>
                <a:cs typeface="Arial" panose="020B0604020202020204" pitchFamily="34" charset="0"/>
              </a:rPr>
              <a:t>You are a researcher interested in using Golden Gate assembly to replace the gene ABC with the </a:t>
            </a:r>
            <a:r>
              <a:rPr lang="en-US" sz="2400" i="1" kern="100" dirty="0" err="1">
                <a:latin typeface="Arial" panose="020B0604020202020204" pitchFamily="34" charset="0"/>
                <a:ea typeface="Aptos" panose="020B0004020202020204" pitchFamily="34" charset="0"/>
                <a:cs typeface="Arial" panose="020B0604020202020204" pitchFamily="34" charset="0"/>
              </a:rPr>
              <a:t>sfgfp</a:t>
            </a:r>
            <a:r>
              <a:rPr lang="en-US" sz="2400" kern="100" dirty="0">
                <a:latin typeface="Arial" panose="020B0604020202020204" pitchFamily="34" charset="0"/>
                <a:ea typeface="Aptos" panose="020B0004020202020204" pitchFamily="34" charset="0"/>
                <a:cs typeface="Arial" panose="020B0604020202020204" pitchFamily="34" charset="0"/>
              </a:rPr>
              <a:t> gene in a plasmid.</a:t>
            </a:r>
          </a:p>
        </p:txBody>
      </p:sp>
      <p:sp>
        <p:nvSpPr>
          <p:cNvPr id="4" name="TextBox 3">
            <a:extLst>
              <a:ext uri="{FF2B5EF4-FFF2-40B4-BE49-F238E27FC236}">
                <a16:creationId xmlns:a16="http://schemas.microsoft.com/office/drawing/2014/main" id="{33D2341F-BCCB-E52C-DA81-0744CAD74285}"/>
              </a:ext>
            </a:extLst>
          </p:cNvPr>
          <p:cNvSpPr txBox="1"/>
          <p:nvPr/>
        </p:nvSpPr>
        <p:spPr>
          <a:xfrm>
            <a:off x="289415" y="112934"/>
            <a:ext cx="10049815" cy="646331"/>
          </a:xfrm>
          <a:prstGeom prst="rect">
            <a:avLst/>
          </a:prstGeom>
          <a:noFill/>
        </p:spPr>
        <p:txBody>
          <a:bodyPr wrap="square">
            <a:spAutoFit/>
          </a:bodyPr>
          <a:lstStyle/>
          <a:p>
            <a:r>
              <a:rPr lang="en-US" sz="3600" dirty="0">
                <a:latin typeface="Arial" panose="020B0604020202020204" pitchFamily="34" charset="0"/>
              </a:rPr>
              <a:t>Scenario: Golden gate gaffe</a:t>
            </a:r>
          </a:p>
        </p:txBody>
      </p:sp>
      <p:pic>
        <p:nvPicPr>
          <p:cNvPr id="9" name="Picture 8">
            <a:extLst>
              <a:ext uri="{FF2B5EF4-FFF2-40B4-BE49-F238E27FC236}">
                <a16:creationId xmlns:a16="http://schemas.microsoft.com/office/drawing/2014/main" id="{00A3EBF0-4663-4A95-75F8-342989865A3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24000" y="1815106"/>
            <a:ext cx="9143999" cy="5042894"/>
          </a:xfrm>
          <a:prstGeom prst="rect">
            <a:avLst/>
          </a:prstGeom>
        </p:spPr>
      </p:pic>
    </p:spTree>
    <p:extLst>
      <p:ext uri="{BB962C8B-B14F-4D97-AF65-F5344CB8AC3E}">
        <p14:creationId xmlns:p14="http://schemas.microsoft.com/office/powerpoint/2010/main" val="4264246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62B15ED-676D-9DE3-C5D8-ABC7B7CC04DD}"/>
              </a:ext>
            </a:extLst>
          </p:cNvPr>
          <p:cNvSpPr txBox="1"/>
          <p:nvPr/>
        </p:nvSpPr>
        <p:spPr>
          <a:xfrm>
            <a:off x="577773" y="445289"/>
            <a:ext cx="4924044" cy="646331"/>
          </a:xfrm>
          <a:prstGeom prst="rect">
            <a:avLst/>
          </a:prstGeom>
          <a:noFill/>
        </p:spPr>
        <p:txBody>
          <a:bodyPr wrap="square">
            <a:spAutoFit/>
          </a:bodyPr>
          <a:lstStyle/>
          <a:p>
            <a:r>
              <a:rPr lang="en-US" sz="3600" dirty="0">
                <a:latin typeface="Arial" panose="020B0604020202020204" pitchFamily="34" charset="0"/>
              </a:rPr>
              <a:t>Expected Results</a:t>
            </a:r>
          </a:p>
        </p:txBody>
      </p:sp>
      <p:sp>
        <p:nvSpPr>
          <p:cNvPr id="13" name="TextBox 12">
            <a:extLst>
              <a:ext uri="{FF2B5EF4-FFF2-40B4-BE49-F238E27FC236}">
                <a16:creationId xmlns:a16="http://schemas.microsoft.com/office/drawing/2014/main" id="{9EF836B3-1344-A249-B1C4-B551FBD26521}"/>
              </a:ext>
            </a:extLst>
          </p:cNvPr>
          <p:cNvSpPr txBox="1"/>
          <p:nvPr/>
        </p:nvSpPr>
        <p:spPr>
          <a:xfrm>
            <a:off x="1812036" y="1386685"/>
            <a:ext cx="8143503" cy="954107"/>
          </a:xfrm>
          <a:prstGeom prst="rect">
            <a:avLst/>
          </a:prstGeom>
          <a:noFill/>
        </p:spPr>
        <p:txBody>
          <a:bodyPr wrap="square">
            <a:spAutoFit/>
          </a:bodyPr>
          <a:lstStyle/>
          <a:p>
            <a:r>
              <a:rPr lang="en-US" sz="2800" dirty="0">
                <a:latin typeface="Arial" panose="020B0604020202020204" pitchFamily="34" charset="0"/>
                <a:ea typeface="Calibri" panose="020F0502020204030204" pitchFamily="34" charset="0"/>
                <a:cs typeface="Arial" panose="020B0604020202020204" pitchFamily="34" charset="0"/>
              </a:rPr>
              <a:t>Green fluorescent colonies upon exposure to UV light due to the expression of the </a:t>
            </a:r>
            <a:r>
              <a:rPr lang="en-US" sz="2800" i="1" dirty="0" err="1">
                <a:latin typeface="Arial" panose="020B0604020202020204" pitchFamily="34" charset="0"/>
                <a:ea typeface="Calibri" panose="020F0502020204030204" pitchFamily="34" charset="0"/>
                <a:cs typeface="Arial" panose="020B0604020202020204" pitchFamily="34" charset="0"/>
              </a:rPr>
              <a:t>sfgfp</a:t>
            </a:r>
            <a:r>
              <a:rPr lang="en-US" sz="2800" dirty="0">
                <a:latin typeface="Arial" panose="020B0604020202020204" pitchFamily="34" charset="0"/>
                <a:ea typeface="Calibri" panose="020F0502020204030204" pitchFamily="34" charset="0"/>
                <a:cs typeface="Arial" panose="020B0604020202020204" pitchFamily="34" charset="0"/>
              </a:rPr>
              <a:t> gene.</a:t>
            </a:r>
            <a:endParaRPr lang="en-US" sz="2800" dirty="0">
              <a:latin typeface="Arial" panose="020B0604020202020204" pitchFamily="34" charset="0"/>
            </a:endParaRPr>
          </a:p>
        </p:txBody>
      </p:sp>
      <p:grpSp>
        <p:nvGrpSpPr>
          <p:cNvPr id="2" name="Group 1">
            <a:extLst>
              <a:ext uri="{FF2B5EF4-FFF2-40B4-BE49-F238E27FC236}">
                <a16:creationId xmlns:a16="http://schemas.microsoft.com/office/drawing/2014/main" id="{ACFD195A-6E99-1A82-C884-375C08CBC368}"/>
              </a:ext>
            </a:extLst>
          </p:cNvPr>
          <p:cNvGrpSpPr/>
          <p:nvPr/>
        </p:nvGrpSpPr>
        <p:grpSpPr>
          <a:xfrm>
            <a:off x="2836952" y="2737187"/>
            <a:ext cx="6518095" cy="3789237"/>
            <a:chOff x="1911010" y="1664908"/>
            <a:chExt cx="8044529" cy="4900780"/>
          </a:xfrm>
        </p:grpSpPr>
        <p:sp>
          <p:nvSpPr>
            <p:cNvPr id="8" name="TextBox 7">
              <a:extLst>
                <a:ext uri="{FF2B5EF4-FFF2-40B4-BE49-F238E27FC236}">
                  <a16:creationId xmlns:a16="http://schemas.microsoft.com/office/drawing/2014/main" id="{E077814A-55CA-B7C7-7CD1-314F7EEF0E6D}"/>
                </a:ext>
              </a:extLst>
            </p:cNvPr>
            <p:cNvSpPr txBox="1"/>
            <p:nvPr/>
          </p:nvSpPr>
          <p:spPr>
            <a:xfrm>
              <a:off x="4955659" y="6018005"/>
              <a:ext cx="2385691" cy="369332"/>
            </a:xfrm>
            <a:prstGeom prst="rect">
              <a:avLst/>
            </a:prstGeom>
            <a:noFill/>
          </p:spPr>
          <p:txBody>
            <a:bodyPr wrap="square">
              <a:spAutoFit/>
            </a:bodyPr>
            <a:lstStyle/>
            <a:p>
              <a:pPr algn="ctr"/>
              <a:r>
                <a:rPr lang="en-US" dirty="0">
                  <a:solidFill>
                    <a:schemeClr val="bg1"/>
                  </a:solidFill>
                  <a:latin typeface="Arial" panose="020B0604020202020204" pitchFamily="34" charset="0"/>
                </a:rPr>
                <a:t>UV transilluminator  </a:t>
              </a:r>
            </a:p>
          </p:txBody>
        </p:sp>
        <p:sp>
          <p:nvSpPr>
            <p:cNvPr id="15" name="Rectangle 14">
              <a:extLst>
                <a:ext uri="{FF2B5EF4-FFF2-40B4-BE49-F238E27FC236}">
                  <a16:creationId xmlns:a16="http://schemas.microsoft.com/office/drawing/2014/main" id="{FCC61344-F002-B042-F9AB-9A85509FF1A3}"/>
                </a:ext>
              </a:extLst>
            </p:cNvPr>
            <p:cNvSpPr/>
            <p:nvPr/>
          </p:nvSpPr>
          <p:spPr>
            <a:xfrm>
              <a:off x="2126735" y="1915473"/>
              <a:ext cx="7828804" cy="4650215"/>
            </a:xfrm>
            <a:prstGeom prst="rect">
              <a:avLst/>
            </a:prstGeom>
            <a:solidFill>
              <a:srgbClr val="1A0B8D">
                <a:alpha val="52000"/>
              </a:srgbClr>
            </a:solidFill>
            <a:ln cap="rnd">
              <a:noFill/>
            </a:ln>
            <a:effectLst>
              <a:glow rad="342900">
                <a:srgbClr val="1A0B8D">
                  <a:alpha val="48000"/>
                </a:srgbClr>
              </a:glow>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0" name="TextBox 9">
              <a:extLst>
                <a:ext uri="{FF2B5EF4-FFF2-40B4-BE49-F238E27FC236}">
                  <a16:creationId xmlns:a16="http://schemas.microsoft.com/office/drawing/2014/main" id="{E077814A-55CA-B7C7-7CD1-314F7EEF0E6D}"/>
                </a:ext>
              </a:extLst>
            </p:cNvPr>
            <p:cNvSpPr txBox="1"/>
            <p:nvPr/>
          </p:nvSpPr>
          <p:spPr>
            <a:xfrm>
              <a:off x="4955659" y="6018005"/>
              <a:ext cx="2385691" cy="369332"/>
            </a:xfrm>
            <a:prstGeom prst="rect">
              <a:avLst/>
            </a:prstGeom>
            <a:noFill/>
          </p:spPr>
          <p:txBody>
            <a:bodyPr wrap="square">
              <a:spAutoFit/>
            </a:bodyPr>
            <a:lstStyle/>
            <a:p>
              <a:pPr algn="ctr"/>
              <a:r>
                <a:rPr lang="en-US" dirty="0">
                  <a:solidFill>
                    <a:schemeClr val="bg1"/>
                  </a:solidFill>
                  <a:latin typeface="Arial" panose="020B0604020202020204" pitchFamily="34" charset="0"/>
                </a:rPr>
                <a:t>UV transilluminator  </a:t>
              </a:r>
            </a:p>
          </p:txBody>
        </p:sp>
        <p:pic>
          <p:nvPicPr>
            <p:cNvPr id="14" name="Picture 13">
              <a:extLst>
                <a:ext uri="{FF2B5EF4-FFF2-40B4-BE49-F238E27FC236}">
                  <a16:creationId xmlns:a16="http://schemas.microsoft.com/office/drawing/2014/main" id="{93994C80-ACC4-E9AA-8DC4-D7CCC0663763}"/>
                </a:ext>
              </a:extLst>
            </p:cNvPr>
            <p:cNvPicPr>
              <a:picLocks noChangeAspect="1"/>
            </p:cNvPicPr>
            <p:nvPr/>
          </p:nvPicPr>
          <p:blipFill rotWithShape="1">
            <a:blip r:embed="rId2">
              <a:extLst>
                <a:ext uri="{28A0092B-C50C-407E-A947-70E740481C1C}">
                  <a14:useLocalDpi xmlns:a14="http://schemas.microsoft.com/office/drawing/2010/main" val="0"/>
                </a:ext>
              </a:extLst>
            </a:blip>
            <a:srcRect l="-1" t="24173" r="53561" b="24237"/>
            <a:stretch/>
          </p:blipFill>
          <p:spPr>
            <a:xfrm>
              <a:off x="1911010" y="2022529"/>
              <a:ext cx="3935742" cy="3378640"/>
            </a:xfrm>
            <a:prstGeom prst="rect">
              <a:avLst/>
            </a:prstGeom>
          </p:spPr>
        </p:pic>
        <p:pic>
          <p:nvPicPr>
            <p:cNvPr id="11" name="Picture 10">
              <a:extLst>
                <a:ext uri="{FF2B5EF4-FFF2-40B4-BE49-F238E27FC236}">
                  <a16:creationId xmlns:a16="http://schemas.microsoft.com/office/drawing/2014/main" id="{3C61B80E-6081-C47B-006F-08A6A918DAF6}"/>
                </a:ext>
              </a:extLst>
            </p:cNvPr>
            <p:cNvPicPr>
              <a:picLocks noChangeAspect="1"/>
            </p:cNvPicPr>
            <p:nvPr/>
          </p:nvPicPr>
          <p:blipFill rotWithShape="1">
            <a:blip r:embed="rId2">
              <a:extLst>
                <a:ext uri="{28A0092B-C50C-407E-A947-70E740481C1C}">
                  <a14:useLocalDpi xmlns:a14="http://schemas.microsoft.com/office/drawing/2010/main" val="0"/>
                </a:ext>
              </a:extLst>
            </a:blip>
            <a:srcRect l="-1" t="25328" r="53561" b="24237"/>
            <a:stretch/>
          </p:blipFill>
          <p:spPr>
            <a:xfrm rot="3955698">
              <a:off x="5786876" y="1981295"/>
              <a:ext cx="3935742" cy="3302968"/>
            </a:xfrm>
            <a:prstGeom prst="rect">
              <a:avLst/>
            </a:prstGeom>
          </p:spPr>
        </p:pic>
        <p:sp>
          <p:nvSpPr>
            <p:cNvPr id="16" name="TextBox 15">
              <a:extLst>
                <a:ext uri="{FF2B5EF4-FFF2-40B4-BE49-F238E27FC236}">
                  <a16:creationId xmlns:a16="http://schemas.microsoft.com/office/drawing/2014/main" id="{B64584E9-B71C-ABF3-F74D-D79114520019}"/>
                </a:ext>
              </a:extLst>
            </p:cNvPr>
            <p:cNvSpPr txBox="1"/>
            <p:nvPr/>
          </p:nvSpPr>
          <p:spPr>
            <a:xfrm>
              <a:off x="2814253" y="5464077"/>
              <a:ext cx="2385691" cy="646331"/>
            </a:xfrm>
            <a:prstGeom prst="rect">
              <a:avLst/>
            </a:prstGeom>
            <a:noFill/>
          </p:spPr>
          <p:txBody>
            <a:bodyPr wrap="square">
              <a:spAutoFit/>
            </a:bodyPr>
            <a:lstStyle/>
            <a:p>
              <a:r>
                <a:rPr lang="en-US" dirty="0">
                  <a:solidFill>
                    <a:srgbClr val="EAE8FF"/>
                  </a:solidFill>
                  <a:latin typeface="Arial" panose="020B0604020202020204" pitchFamily="34" charset="0"/>
                </a:rPr>
                <a:t>LB + Chloramphenicol</a:t>
              </a:r>
            </a:p>
          </p:txBody>
        </p:sp>
        <p:sp>
          <p:nvSpPr>
            <p:cNvPr id="17" name="TextBox 16">
              <a:extLst>
                <a:ext uri="{FF2B5EF4-FFF2-40B4-BE49-F238E27FC236}">
                  <a16:creationId xmlns:a16="http://schemas.microsoft.com/office/drawing/2014/main" id="{F6BE78DE-01C7-97D6-3247-EC14DBD6E0A2}"/>
                </a:ext>
              </a:extLst>
            </p:cNvPr>
            <p:cNvSpPr txBox="1"/>
            <p:nvPr/>
          </p:nvSpPr>
          <p:spPr>
            <a:xfrm>
              <a:off x="6561902" y="5470324"/>
              <a:ext cx="2385691" cy="646331"/>
            </a:xfrm>
            <a:prstGeom prst="rect">
              <a:avLst/>
            </a:prstGeom>
            <a:noFill/>
          </p:spPr>
          <p:txBody>
            <a:bodyPr wrap="square">
              <a:spAutoFit/>
            </a:bodyPr>
            <a:lstStyle/>
            <a:p>
              <a:r>
                <a:rPr lang="en-US" dirty="0">
                  <a:solidFill>
                    <a:srgbClr val="EAE8FF"/>
                  </a:solidFill>
                  <a:latin typeface="Arial" panose="020B0604020202020204" pitchFamily="34" charset="0"/>
                </a:rPr>
                <a:t>LB + Chloramphenicol</a:t>
              </a:r>
            </a:p>
          </p:txBody>
        </p:sp>
      </p:grpSp>
    </p:spTree>
    <p:extLst>
      <p:ext uri="{BB962C8B-B14F-4D97-AF65-F5344CB8AC3E}">
        <p14:creationId xmlns:p14="http://schemas.microsoft.com/office/powerpoint/2010/main" val="2428367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39E0FF-73F2-61B9-595A-31D6FDB2C11F}"/>
              </a:ext>
            </a:extLst>
          </p:cNvPr>
          <p:cNvSpPr txBox="1"/>
          <p:nvPr/>
        </p:nvSpPr>
        <p:spPr>
          <a:xfrm>
            <a:off x="1822952" y="793240"/>
            <a:ext cx="8287264" cy="523220"/>
          </a:xfrm>
          <a:prstGeom prst="rect">
            <a:avLst/>
          </a:prstGeom>
          <a:noFill/>
        </p:spPr>
        <p:txBody>
          <a:bodyPr wrap="square">
            <a:spAutoFit/>
          </a:bodyPr>
          <a:lstStyle/>
          <a:p>
            <a:r>
              <a:rPr lang="en-US" sz="2800" dirty="0">
                <a:latin typeface="Arial" panose="020B0604020202020204" pitchFamily="34" charset="0"/>
              </a:rPr>
              <a:t>No colonies on the selective LB agar plates.</a:t>
            </a:r>
          </a:p>
        </p:txBody>
      </p:sp>
      <p:pic>
        <p:nvPicPr>
          <p:cNvPr id="5" name="Picture 4">
            <a:extLst>
              <a:ext uri="{FF2B5EF4-FFF2-40B4-BE49-F238E27FC236}">
                <a16:creationId xmlns:a16="http://schemas.microsoft.com/office/drawing/2014/main" id="{F59B4B45-8883-E97D-B054-8011DA9A432A}"/>
              </a:ext>
            </a:extLst>
          </p:cNvPr>
          <p:cNvPicPr>
            <a:picLocks noChangeAspect="1"/>
          </p:cNvPicPr>
          <p:nvPr/>
        </p:nvPicPr>
        <p:blipFill>
          <a:blip r:embed="rId2"/>
          <a:stretch>
            <a:fillRect/>
          </a:stretch>
        </p:blipFill>
        <p:spPr>
          <a:xfrm>
            <a:off x="1550705" y="2514600"/>
            <a:ext cx="4412777" cy="2481306"/>
          </a:xfrm>
          <a:prstGeom prst="rect">
            <a:avLst/>
          </a:prstGeom>
        </p:spPr>
      </p:pic>
      <p:sp>
        <p:nvSpPr>
          <p:cNvPr id="6" name="TextBox 5">
            <a:extLst>
              <a:ext uri="{FF2B5EF4-FFF2-40B4-BE49-F238E27FC236}">
                <a16:creationId xmlns:a16="http://schemas.microsoft.com/office/drawing/2014/main" id="{C48E5F14-41CC-4098-88C9-7D4326C2FACB}"/>
              </a:ext>
            </a:extLst>
          </p:cNvPr>
          <p:cNvSpPr txBox="1"/>
          <p:nvPr/>
        </p:nvSpPr>
        <p:spPr>
          <a:xfrm>
            <a:off x="2564247" y="5326341"/>
            <a:ext cx="2385691" cy="646331"/>
          </a:xfrm>
          <a:prstGeom prst="rect">
            <a:avLst/>
          </a:prstGeom>
          <a:noFill/>
        </p:spPr>
        <p:txBody>
          <a:bodyPr wrap="square">
            <a:spAutoFit/>
          </a:bodyPr>
          <a:lstStyle/>
          <a:p>
            <a:r>
              <a:rPr lang="en-US" dirty="0">
                <a:latin typeface="Arial" panose="020B0604020202020204" pitchFamily="34" charset="0"/>
              </a:rPr>
              <a:t>LB + Chloramphenicol</a:t>
            </a:r>
          </a:p>
        </p:txBody>
      </p:sp>
      <p:sp>
        <p:nvSpPr>
          <p:cNvPr id="9" name="TextBox 8">
            <a:extLst>
              <a:ext uri="{FF2B5EF4-FFF2-40B4-BE49-F238E27FC236}">
                <a16:creationId xmlns:a16="http://schemas.microsoft.com/office/drawing/2014/main" id="{1616B11B-50E4-121B-2CD5-F808434B81C4}"/>
              </a:ext>
            </a:extLst>
          </p:cNvPr>
          <p:cNvSpPr txBox="1"/>
          <p:nvPr/>
        </p:nvSpPr>
        <p:spPr>
          <a:xfrm>
            <a:off x="7109543" y="5330873"/>
            <a:ext cx="2385691" cy="646331"/>
          </a:xfrm>
          <a:prstGeom prst="rect">
            <a:avLst/>
          </a:prstGeom>
          <a:noFill/>
        </p:spPr>
        <p:txBody>
          <a:bodyPr wrap="square">
            <a:spAutoFit/>
          </a:bodyPr>
          <a:lstStyle/>
          <a:p>
            <a:r>
              <a:rPr lang="en-US" dirty="0">
                <a:latin typeface="Arial" panose="020B0604020202020204" pitchFamily="34" charset="0"/>
              </a:rPr>
              <a:t>LB + Chloramphenicol</a:t>
            </a:r>
          </a:p>
        </p:txBody>
      </p:sp>
      <p:pic>
        <p:nvPicPr>
          <p:cNvPr id="2" name="Picture 1">
            <a:extLst>
              <a:ext uri="{FF2B5EF4-FFF2-40B4-BE49-F238E27FC236}">
                <a16:creationId xmlns:a16="http://schemas.microsoft.com/office/drawing/2014/main" id="{6BA27CDA-B735-764C-0433-2CF67E1DE7C5}"/>
              </a:ext>
            </a:extLst>
          </p:cNvPr>
          <p:cNvPicPr>
            <a:picLocks noChangeAspect="1"/>
          </p:cNvPicPr>
          <p:nvPr/>
        </p:nvPicPr>
        <p:blipFill>
          <a:blip r:embed="rId2"/>
          <a:stretch>
            <a:fillRect/>
          </a:stretch>
        </p:blipFill>
        <p:spPr>
          <a:xfrm>
            <a:off x="6096001" y="2514600"/>
            <a:ext cx="4412777" cy="2481306"/>
          </a:xfrm>
          <a:prstGeom prst="rect">
            <a:avLst/>
          </a:prstGeom>
        </p:spPr>
      </p:pic>
      <p:sp>
        <p:nvSpPr>
          <p:cNvPr id="10" name="TextBox 9">
            <a:extLst>
              <a:ext uri="{FF2B5EF4-FFF2-40B4-BE49-F238E27FC236}">
                <a16:creationId xmlns:a16="http://schemas.microsoft.com/office/drawing/2014/main" id="{E30C0BA8-C183-0563-19E8-C644EA151958}"/>
              </a:ext>
            </a:extLst>
          </p:cNvPr>
          <p:cNvSpPr txBox="1"/>
          <p:nvPr/>
        </p:nvSpPr>
        <p:spPr>
          <a:xfrm>
            <a:off x="102225" y="146909"/>
            <a:ext cx="4924044" cy="646331"/>
          </a:xfrm>
          <a:prstGeom prst="rect">
            <a:avLst/>
          </a:prstGeom>
          <a:noFill/>
        </p:spPr>
        <p:txBody>
          <a:bodyPr wrap="square">
            <a:spAutoFit/>
          </a:bodyPr>
          <a:lstStyle/>
          <a:p>
            <a:r>
              <a:rPr lang="en-US" sz="3600" dirty="0">
                <a:latin typeface="Arial" panose="020B0604020202020204" pitchFamily="34" charset="0"/>
              </a:rPr>
              <a:t>Results</a:t>
            </a:r>
          </a:p>
        </p:txBody>
      </p:sp>
    </p:spTree>
    <p:extLst>
      <p:ext uri="{BB962C8B-B14F-4D97-AF65-F5344CB8AC3E}">
        <p14:creationId xmlns:p14="http://schemas.microsoft.com/office/powerpoint/2010/main" val="910366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C39E-E39B-52E4-950D-806320633058}"/>
              </a:ext>
            </a:extLst>
          </p:cNvPr>
          <p:cNvSpPr>
            <a:spLocks noGrp="1"/>
          </p:cNvSpPr>
          <p:nvPr>
            <p:ph type="title"/>
          </p:nvPr>
        </p:nvSpPr>
        <p:spPr/>
        <p:txBody>
          <a:bodyPr>
            <a:normAutofit/>
          </a:bodyPr>
          <a:lstStyle/>
          <a:p>
            <a:pPr algn="ctr"/>
            <a:r>
              <a:rPr lang="en-US" sz="3600" dirty="0"/>
              <a:t>Troubleshoot the source lack of successful transformants after the Golden Gate Assembly</a:t>
            </a:r>
          </a:p>
        </p:txBody>
      </p:sp>
      <p:sp>
        <p:nvSpPr>
          <p:cNvPr id="3" name="Content Placeholder 2">
            <a:extLst>
              <a:ext uri="{FF2B5EF4-FFF2-40B4-BE49-F238E27FC236}">
                <a16:creationId xmlns:a16="http://schemas.microsoft.com/office/drawing/2014/main" id="{FBEB97F4-67AD-92E2-A806-6D7CD60FD7A2}"/>
              </a:ext>
            </a:extLst>
          </p:cNvPr>
          <p:cNvSpPr>
            <a:spLocks noGrp="1"/>
          </p:cNvSpPr>
          <p:nvPr>
            <p:ph idx="1"/>
          </p:nvPr>
        </p:nvSpPr>
        <p:spPr>
          <a:xfrm>
            <a:off x="2866667" y="2513385"/>
            <a:ext cx="8289909" cy="3792071"/>
          </a:xfrm>
        </p:spPr>
        <p:txBody>
          <a:bodyPr anchor="ctr">
            <a:normAutofit fontScale="92500"/>
          </a:bodyPr>
          <a:lstStyle/>
          <a:p>
            <a:pPr marL="0" indent="0">
              <a:lnSpc>
                <a:spcPct val="160000"/>
              </a:lnSpc>
              <a:buNone/>
            </a:pPr>
            <a:r>
              <a:rPr lang="en-US" dirty="0"/>
              <a:t>Reach consensus and propose 3 experiments</a:t>
            </a:r>
          </a:p>
          <a:p>
            <a:pPr>
              <a:lnSpc>
                <a:spcPct val="160000"/>
              </a:lnSpc>
            </a:pPr>
            <a:r>
              <a:rPr lang="en-US" dirty="0"/>
              <a:t>Ask details of experimental set up</a:t>
            </a:r>
          </a:p>
          <a:p>
            <a:pPr>
              <a:lnSpc>
                <a:spcPct val="160000"/>
              </a:lnSpc>
            </a:pPr>
            <a:r>
              <a:rPr lang="en-US" dirty="0"/>
              <a:t>Obtain information about other experiments in the lab</a:t>
            </a:r>
          </a:p>
          <a:p>
            <a:pPr>
              <a:lnSpc>
                <a:spcPct val="160000"/>
              </a:lnSpc>
            </a:pPr>
            <a:r>
              <a:rPr lang="en-US" dirty="0"/>
              <a:t>Consult references and read literature</a:t>
            </a:r>
          </a:p>
          <a:p>
            <a:pPr>
              <a:lnSpc>
                <a:spcPct val="160000"/>
              </a:lnSpc>
            </a:pPr>
            <a:r>
              <a:rPr lang="en-US" dirty="0"/>
              <a:t>Use laptops, books, notebooks</a:t>
            </a:r>
          </a:p>
          <a:p>
            <a:pPr marL="0" indent="0">
              <a:lnSpc>
                <a:spcPct val="160000"/>
              </a:lnSpc>
              <a:buNone/>
            </a:pPr>
            <a:endParaRPr lang="en-US" dirty="0"/>
          </a:p>
          <a:p>
            <a:pPr>
              <a:lnSpc>
                <a:spcPct val="160000"/>
              </a:lnSpc>
            </a:pPr>
            <a:endParaRPr lang="en-US" dirty="0"/>
          </a:p>
        </p:txBody>
      </p:sp>
      <p:pic>
        <p:nvPicPr>
          <p:cNvPr id="8" name="Picture 7">
            <a:extLst>
              <a:ext uri="{FF2B5EF4-FFF2-40B4-BE49-F238E27FC236}">
                <a16:creationId xmlns:a16="http://schemas.microsoft.com/office/drawing/2014/main" id="{677650B9-5693-C771-6A27-2A7C2F6EE89B}"/>
              </a:ext>
            </a:extLst>
          </p:cNvPr>
          <p:cNvPicPr>
            <a:picLocks noChangeAspect="1"/>
          </p:cNvPicPr>
          <p:nvPr/>
        </p:nvPicPr>
        <p:blipFill>
          <a:blip r:embed="rId2"/>
          <a:stretch>
            <a:fillRect/>
          </a:stretch>
        </p:blipFill>
        <p:spPr>
          <a:xfrm>
            <a:off x="1035424" y="2065991"/>
            <a:ext cx="1223682" cy="3582747"/>
          </a:xfrm>
          <a:prstGeom prst="rect">
            <a:avLst/>
          </a:prstGeom>
        </p:spPr>
      </p:pic>
    </p:spTree>
    <p:extLst>
      <p:ext uri="{BB962C8B-B14F-4D97-AF65-F5344CB8AC3E}">
        <p14:creationId xmlns:p14="http://schemas.microsoft.com/office/powerpoint/2010/main" val="2044013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2D6DBC-0AB7-9E7B-CAEE-BA2A20AE02D9}"/>
              </a:ext>
            </a:extLst>
          </p:cNvPr>
          <p:cNvSpPr txBox="1"/>
          <p:nvPr/>
        </p:nvSpPr>
        <p:spPr>
          <a:xfrm>
            <a:off x="1969914" y="2213292"/>
            <a:ext cx="1327787" cy="923330"/>
          </a:xfrm>
          <a:prstGeom prst="rect">
            <a:avLst/>
          </a:prstGeom>
          <a:noFill/>
        </p:spPr>
        <p:txBody>
          <a:bodyPr wrap="square">
            <a:spAutoFit/>
          </a:bodyPr>
          <a:lstStyle/>
          <a:p>
            <a:pPr algn="ctr"/>
            <a:r>
              <a:rPr lang="en-US" dirty="0">
                <a:latin typeface="Arial" panose="020B0604020202020204" pitchFamily="34" charset="0"/>
              </a:rPr>
              <a:t>Backbone </a:t>
            </a:r>
          </a:p>
          <a:p>
            <a:pPr algn="ctr"/>
            <a:r>
              <a:rPr lang="en-US" dirty="0">
                <a:latin typeface="Arial" panose="020B0604020202020204" pitchFamily="34" charset="0"/>
              </a:rPr>
              <a:t>fragment</a:t>
            </a:r>
          </a:p>
          <a:p>
            <a:pPr algn="ctr"/>
            <a:r>
              <a:rPr lang="en-US" dirty="0">
                <a:latin typeface="Arial" panose="020B0604020202020204" pitchFamily="34" charset="0"/>
              </a:rPr>
              <a:t>2262 bp</a:t>
            </a:r>
          </a:p>
        </p:txBody>
      </p:sp>
      <p:sp>
        <p:nvSpPr>
          <p:cNvPr id="5" name="TextBox 4">
            <a:extLst>
              <a:ext uri="{FF2B5EF4-FFF2-40B4-BE49-F238E27FC236}">
                <a16:creationId xmlns:a16="http://schemas.microsoft.com/office/drawing/2014/main" id="{2D2F92CC-CC0D-1D3F-4F9C-0B8C849B19A1}"/>
              </a:ext>
            </a:extLst>
          </p:cNvPr>
          <p:cNvSpPr txBox="1"/>
          <p:nvPr/>
        </p:nvSpPr>
        <p:spPr>
          <a:xfrm>
            <a:off x="1869387" y="5228270"/>
            <a:ext cx="1327787" cy="923330"/>
          </a:xfrm>
          <a:prstGeom prst="rect">
            <a:avLst/>
          </a:prstGeom>
          <a:noFill/>
        </p:spPr>
        <p:txBody>
          <a:bodyPr wrap="square">
            <a:spAutoFit/>
          </a:bodyPr>
          <a:lstStyle/>
          <a:p>
            <a:pPr algn="ctr"/>
            <a:r>
              <a:rPr lang="en-US" dirty="0">
                <a:latin typeface="Arial" panose="020B0604020202020204" pitchFamily="34" charset="0"/>
              </a:rPr>
              <a:t>Insert</a:t>
            </a:r>
          </a:p>
          <a:p>
            <a:pPr algn="ctr"/>
            <a:r>
              <a:rPr lang="en-US" dirty="0">
                <a:latin typeface="Arial" panose="020B0604020202020204" pitchFamily="34" charset="0"/>
              </a:rPr>
              <a:t>fragment</a:t>
            </a:r>
          </a:p>
          <a:p>
            <a:pPr algn="ctr"/>
            <a:r>
              <a:rPr lang="en-US" dirty="0">
                <a:latin typeface="Arial" panose="020B0604020202020204" pitchFamily="34" charset="0"/>
              </a:rPr>
              <a:t>739 bp</a:t>
            </a:r>
          </a:p>
        </p:txBody>
      </p:sp>
      <p:pic>
        <p:nvPicPr>
          <p:cNvPr id="7" name="Picture 6">
            <a:extLst>
              <a:ext uri="{FF2B5EF4-FFF2-40B4-BE49-F238E27FC236}">
                <a16:creationId xmlns:a16="http://schemas.microsoft.com/office/drawing/2014/main" id="{11C27677-68FF-AB4B-FD50-4417628F7326}"/>
              </a:ext>
            </a:extLst>
          </p:cNvPr>
          <p:cNvPicPr>
            <a:picLocks noChangeAspect="1"/>
          </p:cNvPicPr>
          <p:nvPr/>
        </p:nvPicPr>
        <p:blipFill rotWithShape="1">
          <a:blip r:embed="rId2"/>
          <a:srcRect l="966"/>
          <a:stretch/>
        </p:blipFill>
        <p:spPr>
          <a:xfrm>
            <a:off x="4127558" y="5253508"/>
            <a:ext cx="6195057" cy="872857"/>
          </a:xfrm>
          <a:prstGeom prst="rect">
            <a:avLst/>
          </a:prstGeom>
        </p:spPr>
      </p:pic>
      <p:pic>
        <p:nvPicPr>
          <p:cNvPr id="9" name="Picture 8">
            <a:extLst>
              <a:ext uri="{FF2B5EF4-FFF2-40B4-BE49-F238E27FC236}">
                <a16:creationId xmlns:a16="http://schemas.microsoft.com/office/drawing/2014/main" id="{4337E180-39F3-3177-BD05-666B29764C95}"/>
              </a:ext>
            </a:extLst>
          </p:cNvPr>
          <p:cNvPicPr>
            <a:picLocks noChangeAspect="1"/>
          </p:cNvPicPr>
          <p:nvPr/>
        </p:nvPicPr>
        <p:blipFill>
          <a:blip r:embed="rId3"/>
          <a:stretch>
            <a:fillRect/>
          </a:stretch>
        </p:blipFill>
        <p:spPr>
          <a:xfrm>
            <a:off x="4726014" y="96407"/>
            <a:ext cx="4998149" cy="5157100"/>
          </a:xfrm>
          <a:prstGeom prst="rect">
            <a:avLst/>
          </a:prstGeom>
        </p:spPr>
      </p:pic>
      <p:sp>
        <p:nvSpPr>
          <p:cNvPr id="3" name="TextBox 2">
            <a:extLst>
              <a:ext uri="{FF2B5EF4-FFF2-40B4-BE49-F238E27FC236}">
                <a16:creationId xmlns:a16="http://schemas.microsoft.com/office/drawing/2014/main" id="{788FEF1A-7793-8F81-F28B-3C2E4A20C208}"/>
              </a:ext>
            </a:extLst>
          </p:cNvPr>
          <p:cNvSpPr txBox="1"/>
          <p:nvPr/>
        </p:nvSpPr>
        <p:spPr>
          <a:xfrm>
            <a:off x="1650010" y="6211670"/>
            <a:ext cx="8672604" cy="584775"/>
          </a:xfrm>
          <a:prstGeom prst="rect">
            <a:avLst/>
          </a:prstGeom>
          <a:noFill/>
        </p:spPr>
        <p:txBody>
          <a:bodyPr wrap="square">
            <a:spAutoFit/>
          </a:bodyPr>
          <a:lstStyle/>
          <a:p>
            <a:pPr algn="just"/>
            <a:r>
              <a:rPr lang="en-US" sz="1600" kern="100" dirty="0">
                <a:latin typeface="Arial" panose="020B0604020202020204" pitchFamily="34" charset="0"/>
                <a:ea typeface="Aptos" panose="020B0004020202020204" pitchFamily="34" charset="0"/>
                <a:cs typeface="Arial" panose="020B0604020202020204" pitchFamily="34" charset="0"/>
              </a:rPr>
              <a:t>Figure: Representation of backbone plasmid and insert (Read-Only </a:t>
            </a:r>
            <a:r>
              <a:rPr lang="en-US" sz="1600" kern="100" dirty="0" err="1">
                <a:latin typeface="Arial" panose="020B0604020202020204" pitchFamily="34" charset="0"/>
                <a:ea typeface="Aptos" panose="020B0004020202020204" pitchFamily="34" charset="0"/>
                <a:cs typeface="Arial" panose="020B0604020202020204" pitchFamily="34" charset="0"/>
              </a:rPr>
              <a:t>Benchling</a:t>
            </a:r>
            <a:r>
              <a:rPr lang="en-US" sz="1600" kern="100" dirty="0">
                <a:latin typeface="Arial" panose="020B0604020202020204" pitchFamily="34" charset="0"/>
                <a:ea typeface="Aptos" panose="020B0004020202020204" pitchFamily="34" charset="0"/>
                <a:cs typeface="Arial" panose="020B0604020202020204" pitchFamily="34" charset="0"/>
              </a:rPr>
              <a:t> Link: </a:t>
            </a:r>
            <a:r>
              <a:rPr lang="en-US" sz="1600" u="sng" kern="100" dirty="0" err="1">
                <a:solidFill>
                  <a:srgbClr val="467886"/>
                </a:solidFill>
                <a:latin typeface="Arial" panose="020B0604020202020204" pitchFamily="34" charset="0"/>
                <a:ea typeface="Aptos" panose="020B0004020202020204" pitchFamily="34" charset="0"/>
                <a:cs typeface="Arial" panose="020B0604020202020204" pitchFamily="34" charset="0"/>
                <a:hlinkClick r:id="rId4"/>
              </a:rPr>
              <a:t>BB_Plasmid</a:t>
            </a:r>
            <a:r>
              <a:rPr lang="en-US" sz="1600" kern="100" dirty="0">
                <a:solidFill>
                  <a:srgbClr val="467886"/>
                </a:solidFill>
                <a:latin typeface="Arial" panose="020B0604020202020204" pitchFamily="34" charset="0"/>
                <a:ea typeface="Aptos" panose="020B0004020202020204" pitchFamily="34" charset="0"/>
                <a:cs typeface="Arial" panose="020B0604020202020204" pitchFamily="34" charset="0"/>
              </a:rPr>
              <a:t> </a:t>
            </a:r>
            <a:r>
              <a:rPr lang="en-US" sz="1600" kern="100" dirty="0">
                <a:latin typeface="Arial" panose="020B0604020202020204" pitchFamily="34" charset="0"/>
                <a:ea typeface="Aptos" panose="020B0004020202020204" pitchFamily="34" charset="0"/>
                <a:cs typeface="Arial" panose="020B0604020202020204" pitchFamily="34" charset="0"/>
              </a:rPr>
              <a:t>and </a:t>
            </a:r>
            <a:r>
              <a:rPr lang="en-US" sz="1600" u="sng" dirty="0">
                <a:solidFill>
                  <a:srgbClr val="467886"/>
                </a:solidFill>
                <a:latin typeface="Arial" panose="020B0604020202020204" pitchFamily="34" charset="0"/>
                <a:ea typeface="Aptos" panose="020B0004020202020204" pitchFamily="34" charset="0"/>
                <a:cs typeface="Arial" panose="020B0604020202020204" pitchFamily="34" charset="0"/>
                <a:hlinkClick r:id="rId5"/>
              </a:rPr>
              <a:t>Insert</a:t>
            </a:r>
            <a:r>
              <a:rPr lang="en-US" sz="1600" kern="100" dirty="0">
                <a:latin typeface="Arial" panose="020B0604020202020204" pitchFamily="34" charset="0"/>
                <a:ea typeface="Aptos" panose="020B0004020202020204" pitchFamily="34" charset="0"/>
                <a:cs typeface="Arial" panose="020B0604020202020204" pitchFamily="34" charset="0"/>
              </a:rPr>
              <a:t>)</a:t>
            </a:r>
          </a:p>
        </p:txBody>
      </p:sp>
    </p:spTree>
    <p:extLst>
      <p:ext uri="{BB962C8B-B14F-4D97-AF65-F5344CB8AC3E}">
        <p14:creationId xmlns:p14="http://schemas.microsoft.com/office/powerpoint/2010/main" val="1504015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AD27DA-4717-3F96-6147-39CEDC93584B}"/>
              </a:ext>
            </a:extLst>
          </p:cNvPr>
          <p:cNvPicPr>
            <a:picLocks noChangeAspect="1"/>
          </p:cNvPicPr>
          <p:nvPr/>
        </p:nvPicPr>
        <p:blipFill>
          <a:blip r:embed="rId3"/>
          <a:stretch>
            <a:fillRect/>
          </a:stretch>
        </p:blipFill>
        <p:spPr>
          <a:xfrm>
            <a:off x="3128549" y="1"/>
            <a:ext cx="5934903" cy="6030167"/>
          </a:xfrm>
          <a:prstGeom prst="rect">
            <a:avLst/>
          </a:prstGeom>
        </p:spPr>
      </p:pic>
      <p:sp>
        <p:nvSpPr>
          <p:cNvPr id="2" name="TextBox 1">
            <a:extLst>
              <a:ext uri="{FF2B5EF4-FFF2-40B4-BE49-F238E27FC236}">
                <a16:creationId xmlns:a16="http://schemas.microsoft.com/office/drawing/2014/main" id="{32046B1E-4D63-7C54-7FDD-D94DE725A0E4}"/>
              </a:ext>
            </a:extLst>
          </p:cNvPr>
          <p:cNvSpPr txBox="1"/>
          <p:nvPr/>
        </p:nvSpPr>
        <p:spPr>
          <a:xfrm>
            <a:off x="1759697" y="6220813"/>
            <a:ext cx="8672604" cy="338554"/>
          </a:xfrm>
          <a:prstGeom prst="rect">
            <a:avLst/>
          </a:prstGeom>
          <a:noFill/>
        </p:spPr>
        <p:txBody>
          <a:bodyPr wrap="square">
            <a:spAutoFit/>
          </a:bodyPr>
          <a:lstStyle/>
          <a:p>
            <a:pPr algn="just"/>
            <a:r>
              <a:rPr lang="en-US" sz="1600" kern="100" dirty="0">
                <a:latin typeface="Arial" panose="020B0604020202020204" pitchFamily="34" charset="0"/>
                <a:ea typeface="Aptos" panose="020B0004020202020204" pitchFamily="34" charset="0"/>
                <a:cs typeface="Arial" panose="020B0604020202020204" pitchFamily="34" charset="0"/>
              </a:rPr>
              <a:t>Figure: </a:t>
            </a:r>
            <a:r>
              <a:rPr lang="en-US" sz="1600" dirty="0">
                <a:latin typeface="Arial" panose="020B0604020202020204" pitchFamily="34" charset="0"/>
                <a:ea typeface="Aptos" panose="020B0004020202020204" pitchFamily="34" charset="0"/>
              </a:rPr>
              <a:t>Representation of Golden Gate Assembly (Read-Only </a:t>
            </a:r>
            <a:r>
              <a:rPr lang="en-US" sz="1600" dirty="0" err="1">
                <a:latin typeface="Arial" panose="020B0604020202020204" pitchFamily="34" charset="0"/>
                <a:ea typeface="Aptos" panose="020B0004020202020204" pitchFamily="34" charset="0"/>
              </a:rPr>
              <a:t>Benchling</a:t>
            </a:r>
            <a:r>
              <a:rPr lang="en-US" sz="1600" dirty="0">
                <a:latin typeface="Arial" panose="020B0604020202020204" pitchFamily="34" charset="0"/>
                <a:ea typeface="Aptos" panose="020B0004020202020204" pitchFamily="34" charset="0"/>
              </a:rPr>
              <a:t> Link: </a:t>
            </a:r>
            <a:r>
              <a:rPr lang="en-US" sz="1600" u="sng" dirty="0" err="1">
                <a:solidFill>
                  <a:srgbClr val="467886"/>
                </a:solidFill>
                <a:latin typeface="Arial" panose="020B0604020202020204" pitchFamily="34" charset="0"/>
                <a:ea typeface="Aptos" panose="020B0004020202020204" pitchFamily="34" charset="0"/>
                <a:cs typeface="Arial" panose="020B0604020202020204" pitchFamily="34" charset="0"/>
                <a:hlinkClick r:id="rId4"/>
              </a:rPr>
              <a:t>GG_Assembly</a:t>
            </a:r>
            <a:r>
              <a:rPr lang="en-US" sz="1600" dirty="0">
                <a:latin typeface="Arial" panose="020B0604020202020204" pitchFamily="34" charset="0"/>
                <a:ea typeface="Aptos" panose="020B0004020202020204" pitchFamily="34" charset="0"/>
              </a:rPr>
              <a:t>).</a:t>
            </a:r>
            <a:endParaRPr lang="en-US" sz="1600" kern="100" dirty="0">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399399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4637B44-271F-487D-8B1F-4A629B68885E}"/>
              </a:ext>
            </a:extLst>
          </p:cNvPr>
          <p:cNvSpPr txBox="1"/>
          <p:nvPr/>
        </p:nvSpPr>
        <p:spPr>
          <a:xfrm>
            <a:off x="1457499" y="948690"/>
            <a:ext cx="10237340" cy="5909310"/>
          </a:xfrm>
          <a:prstGeom prst="rect">
            <a:avLst/>
          </a:prstGeom>
          <a:noFill/>
        </p:spPr>
        <p:txBody>
          <a:bodyPr wrap="square">
            <a:spAutoFit/>
          </a:bodyPr>
          <a:lstStyle/>
          <a:p>
            <a:pPr marL="285750" indent="-285750" algn="just">
              <a:buFont typeface="Arial" panose="020B0604020202020204" pitchFamily="34" charset="0"/>
              <a:buChar char="•"/>
            </a:pPr>
            <a:r>
              <a:rPr lang="en-US" dirty="0">
                <a:latin typeface="Arial" panose="020B0604020202020204" pitchFamily="34" charset="0"/>
                <a:ea typeface="Calibri" panose="020F0502020204030204" pitchFamily="34" charset="0"/>
                <a:cs typeface="Arial" panose="020B0604020202020204" pitchFamily="34" charset="0"/>
              </a:rPr>
              <a:t>PCR</a:t>
            </a:r>
          </a:p>
          <a:p>
            <a:pPr marL="285750" indent="-285750" algn="just">
              <a:buFont typeface="Arial" panose="020B0604020202020204" pitchFamily="34" charset="0"/>
              <a:buChar char="•"/>
            </a:pPr>
            <a:r>
              <a:rPr lang="en-US" dirty="0" err="1">
                <a:latin typeface="Arial" panose="020B0604020202020204" pitchFamily="34" charset="0"/>
                <a:ea typeface="Calibri" panose="020F0502020204030204" pitchFamily="34" charset="0"/>
                <a:cs typeface="Arial" panose="020B0604020202020204" pitchFamily="34" charset="0"/>
              </a:rPr>
              <a:t>DpnI</a:t>
            </a:r>
            <a:r>
              <a:rPr lang="en-US" dirty="0">
                <a:latin typeface="Arial" panose="020B0604020202020204" pitchFamily="34" charset="0"/>
                <a:ea typeface="Calibri" panose="020F0502020204030204" pitchFamily="34" charset="0"/>
                <a:cs typeface="Arial" panose="020B0604020202020204" pitchFamily="34" charset="0"/>
              </a:rPr>
              <a:t> Digestion</a:t>
            </a:r>
          </a:p>
          <a:p>
            <a:pPr marL="285750" indent="-285750" algn="just">
              <a:buFont typeface="Arial" panose="020B0604020202020204" pitchFamily="34" charset="0"/>
              <a:buChar char="•"/>
            </a:pPr>
            <a:r>
              <a:rPr lang="en-US" dirty="0">
                <a:latin typeface="Arial" panose="020B0604020202020204" pitchFamily="34" charset="0"/>
                <a:ea typeface="Calibri" panose="020F0502020204030204" pitchFamily="34" charset="0"/>
                <a:cs typeface="Arial" panose="020B0604020202020204" pitchFamily="34" charset="0"/>
              </a:rPr>
              <a:t>PCR Cleanup</a:t>
            </a:r>
          </a:p>
          <a:p>
            <a:pPr algn="just"/>
            <a:r>
              <a:rPr lang="en-US" dirty="0">
                <a:latin typeface="Arial" panose="020B0604020202020204" pitchFamily="34" charset="0"/>
                <a:ea typeface="Calibri" panose="020F0502020204030204" pitchFamily="34" charset="0"/>
                <a:cs typeface="Arial" panose="020B0604020202020204" pitchFamily="34" charset="0"/>
              </a:rPr>
              <a:t>      [Backbone] = 146 ng/µL.</a:t>
            </a:r>
          </a:p>
          <a:p>
            <a:pPr algn="just"/>
            <a:r>
              <a:rPr lang="en-US" dirty="0">
                <a:latin typeface="Arial" panose="020B0604020202020204" pitchFamily="34" charset="0"/>
                <a:ea typeface="Calibri" panose="020F0502020204030204" pitchFamily="34" charset="0"/>
                <a:cs typeface="Arial" panose="020B0604020202020204" pitchFamily="34" charset="0"/>
              </a:rPr>
              <a:t>      [Insert] = 125 ng/µL.</a:t>
            </a: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ea typeface="Calibri" panose="020F0502020204030204" pitchFamily="34" charset="0"/>
                <a:cs typeface="Arial" panose="020B0604020202020204" pitchFamily="34" charset="0"/>
              </a:rPr>
              <a:t>Golden Gate Assembly</a:t>
            </a: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ea typeface="Calibri" panose="020F0502020204030204" pitchFamily="34" charset="0"/>
                <a:cs typeface="Arial" panose="020B0604020202020204" pitchFamily="34" charset="0"/>
              </a:rPr>
              <a:t>Transformation</a:t>
            </a:r>
          </a:p>
          <a:p>
            <a:pPr algn="just"/>
            <a:r>
              <a:rPr lang="en-US" dirty="0">
                <a:latin typeface="Arial" panose="020B0604020202020204" pitchFamily="34" charset="0"/>
                <a:ea typeface="Calibri" panose="020F0502020204030204" pitchFamily="34" charset="0"/>
                <a:cs typeface="Arial" panose="020B0604020202020204" pitchFamily="34" charset="0"/>
              </a:rPr>
              <a:t>      1 µL of reaction with 30 µL of electrocompetent Pseudomonas aeruginosa PAO1 cells.</a:t>
            </a:r>
          </a:p>
          <a:p>
            <a:pPr algn="just"/>
            <a:r>
              <a:rPr lang="en-US" dirty="0">
                <a:latin typeface="Arial" panose="020B0604020202020204" pitchFamily="34" charset="0"/>
                <a:ea typeface="Calibri" panose="020F0502020204030204" pitchFamily="34" charset="0"/>
                <a:cs typeface="Arial" panose="020B0604020202020204" pitchFamily="34" charset="0"/>
              </a:rPr>
              <a:t>      Electroporation time constant was 5 </a:t>
            </a:r>
            <a:r>
              <a:rPr lang="en-US" dirty="0" err="1">
                <a:latin typeface="Arial" panose="020B0604020202020204" pitchFamily="34" charset="0"/>
                <a:ea typeface="Calibri" panose="020F0502020204030204" pitchFamily="34" charset="0"/>
                <a:cs typeface="Arial" panose="020B0604020202020204" pitchFamily="34" charset="0"/>
              </a:rPr>
              <a:t>ms.</a:t>
            </a:r>
            <a:endParaRPr lang="en-US" dirty="0">
              <a:latin typeface="Arial" panose="020B0604020202020204" pitchFamily="34" charset="0"/>
              <a:ea typeface="Calibri" panose="020F0502020204030204" pitchFamily="34" charset="0"/>
              <a:cs typeface="Arial" panose="020B0604020202020204" pitchFamily="34" charset="0"/>
            </a:endParaRPr>
          </a:p>
          <a:p>
            <a:pPr marL="285744" indent="-285744" algn="just">
              <a:buFont typeface="Wingdings" panose="05000000000000000000" pitchFamily="2" charset="2"/>
              <a:buChar char="ü"/>
            </a:pPr>
            <a:endParaRPr lang="en-US" dirty="0">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Arial" panose="020B0604020202020204" pitchFamily="34" charset="0"/>
              <a:buChar char="•"/>
            </a:pPr>
            <a:r>
              <a:rPr lang="en-US" dirty="0">
                <a:latin typeface="Arial" panose="020B0604020202020204" pitchFamily="34" charset="0"/>
                <a:ea typeface="Calibri" panose="020F0502020204030204" pitchFamily="34" charset="0"/>
                <a:cs typeface="Arial" panose="020B0604020202020204" pitchFamily="34" charset="0"/>
              </a:rPr>
              <a:t>Verification: </a:t>
            </a:r>
            <a:r>
              <a:rPr lang="en-US" dirty="0">
                <a:solidFill>
                  <a:srgbClr val="0D0D0D"/>
                </a:solidFill>
                <a:highlight>
                  <a:srgbClr val="FFFFFF"/>
                </a:highlight>
                <a:latin typeface="Arial" panose="020B0604020202020204" pitchFamily="34" charset="0"/>
              </a:rPr>
              <a:t>200 µL were plated onto two LB agar plates containing Chloramphenicol (34 µg/mL)</a:t>
            </a:r>
            <a:r>
              <a:rPr lang="en-US" dirty="0">
                <a:latin typeface="Arial" panose="020B0604020202020204" pitchFamily="34" charset="0"/>
                <a:ea typeface="Calibri" panose="020F0502020204030204" pitchFamily="34" charset="0"/>
                <a:cs typeface="Arial" panose="020B0604020202020204" pitchFamily="34" charset="0"/>
              </a:rPr>
              <a:t>.  </a:t>
            </a:r>
          </a:p>
        </p:txBody>
      </p:sp>
      <p:graphicFrame>
        <p:nvGraphicFramePr>
          <p:cNvPr id="2" name="Table 1">
            <a:extLst>
              <a:ext uri="{FF2B5EF4-FFF2-40B4-BE49-F238E27FC236}">
                <a16:creationId xmlns:a16="http://schemas.microsoft.com/office/drawing/2014/main" id="{8D6B97CF-7590-2731-62D1-097DB2A1D8FF}"/>
              </a:ext>
            </a:extLst>
          </p:cNvPr>
          <p:cNvGraphicFramePr>
            <a:graphicFrameLocks noGrp="1"/>
          </p:cNvGraphicFramePr>
          <p:nvPr>
            <p:extLst>
              <p:ext uri="{D42A27DB-BD31-4B8C-83A1-F6EECF244321}">
                <p14:modId xmlns:p14="http://schemas.microsoft.com/office/powerpoint/2010/main" val="1130846708"/>
              </p:ext>
            </p:extLst>
          </p:nvPr>
        </p:nvGraphicFramePr>
        <p:xfrm>
          <a:off x="1884173" y="2679195"/>
          <a:ext cx="3187700" cy="2134819"/>
        </p:xfrm>
        <a:graphic>
          <a:graphicData uri="http://schemas.openxmlformats.org/drawingml/2006/table">
            <a:tbl>
              <a:tblPr>
                <a:tableStyleId>{073A0DAA-6AF3-43AB-8588-CEC1D06C72B9}</a:tableStyleId>
              </a:tblPr>
              <a:tblGrid>
                <a:gridCol w="1993900">
                  <a:extLst>
                    <a:ext uri="{9D8B030D-6E8A-4147-A177-3AD203B41FA5}">
                      <a16:colId xmlns:a16="http://schemas.microsoft.com/office/drawing/2014/main" val="2679381268"/>
                    </a:ext>
                  </a:extLst>
                </a:gridCol>
                <a:gridCol w="1193800">
                  <a:extLst>
                    <a:ext uri="{9D8B030D-6E8A-4147-A177-3AD203B41FA5}">
                      <a16:colId xmlns:a16="http://schemas.microsoft.com/office/drawing/2014/main" val="2429851101"/>
                    </a:ext>
                  </a:extLst>
                </a:gridCol>
              </a:tblGrid>
              <a:tr h="265440">
                <a:tc>
                  <a:txBody>
                    <a:bodyPr/>
                    <a:lstStyle/>
                    <a:p>
                      <a:pPr algn="l" fontAlgn="ctr"/>
                      <a:r>
                        <a:rPr lang="en-US" sz="1200" b="0" i="0" u="none" strike="noStrike" dirty="0">
                          <a:effectLst/>
                          <a:latin typeface="Arial" panose="020B0604020202020204" pitchFamily="34" charset="0"/>
                        </a:rPr>
                        <a:t>dH</a:t>
                      </a:r>
                      <a:r>
                        <a:rPr lang="en-US" sz="1200" u="none" strike="noStrike" baseline="-25000" dirty="0">
                          <a:effectLst/>
                        </a:rPr>
                        <a:t>2</a:t>
                      </a:r>
                      <a:r>
                        <a:rPr lang="en-US" sz="1200" u="none" strike="noStrike" dirty="0">
                          <a:effectLst/>
                        </a:rPr>
                        <a:t>O</a:t>
                      </a:r>
                    </a:p>
                  </a:txBody>
                  <a:tcPr marL="9525" marR="9525" marT="9525" marB="0" anchor="ctr"/>
                </a:tc>
                <a:tc>
                  <a:txBody>
                    <a:bodyPr/>
                    <a:lstStyle/>
                    <a:p>
                      <a:pPr algn="ctr" fontAlgn="ctr"/>
                      <a:r>
                        <a:rPr lang="en-US" sz="1200" b="0" i="0" u="none" strike="noStrike" dirty="0">
                          <a:effectLst/>
                          <a:latin typeface="Arial" panose="020B0604020202020204" pitchFamily="34" charset="0"/>
                        </a:rPr>
                        <a:t>15.27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259049681"/>
                  </a:ext>
                </a:extLst>
              </a:tr>
              <a:tr h="268956">
                <a:tc>
                  <a:txBody>
                    <a:bodyPr/>
                    <a:lstStyle/>
                    <a:p>
                      <a:pPr algn="l" fontAlgn="ctr"/>
                      <a:r>
                        <a:rPr lang="en-US" sz="1200" b="0" i="0" u="none" strike="noStrike" dirty="0">
                          <a:solidFill>
                            <a:srgbClr val="000000"/>
                          </a:solidFill>
                          <a:effectLst/>
                          <a:latin typeface="Arial" panose="020B0604020202020204" pitchFamily="34" charset="0"/>
                        </a:rPr>
                        <a:t>Backbone</a:t>
                      </a:r>
                    </a:p>
                  </a:txBody>
                  <a:tcPr marL="9525" marR="9525" marT="9525" marB="0" anchor="ctr"/>
                </a:tc>
                <a:tc>
                  <a:txBody>
                    <a:bodyPr/>
                    <a:lstStyle/>
                    <a:p>
                      <a:pPr algn="ctr" fontAlgn="ctr"/>
                      <a:r>
                        <a:rPr lang="en-US" sz="1200" b="0" i="0" u="none" strike="noStrike" dirty="0">
                          <a:solidFill>
                            <a:srgbClr val="000000"/>
                          </a:solidFill>
                          <a:effectLst/>
                          <a:latin typeface="Arial" panose="020B0604020202020204" pitchFamily="34" charset="0"/>
                        </a:rPr>
                        <a:t>0.75 </a:t>
                      </a:r>
                      <a:r>
                        <a:rPr lang="en-US" sz="1200" u="none" strike="noStrike" dirty="0">
                          <a:effectLst/>
                        </a:rPr>
                        <a:t>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060290157"/>
                  </a:ext>
                </a:extLst>
              </a:tr>
              <a:tr h="268956">
                <a:tc>
                  <a:txBody>
                    <a:bodyPr/>
                    <a:lstStyle/>
                    <a:p>
                      <a:pPr algn="l" fontAlgn="ctr"/>
                      <a:r>
                        <a:rPr lang="en-US" sz="1200" b="0" i="0" u="none" strike="noStrike" dirty="0">
                          <a:solidFill>
                            <a:srgbClr val="000000"/>
                          </a:solidFill>
                          <a:effectLst/>
                          <a:latin typeface="Arial" panose="020B0604020202020204" pitchFamily="34" charset="0"/>
                        </a:rPr>
                        <a:t>Insert</a:t>
                      </a:r>
                    </a:p>
                  </a:txBody>
                  <a:tcPr marL="9525" marR="9525" marT="9525" marB="0" anchor="ctr"/>
                </a:tc>
                <a:tc>
                  <a:txBody>
                    <a:bodyPr/>
                    <a:lstStyle/>
                    <a:p>
                      <a:pPr algn="ctr" fontAlgn="ctr"/>
                      <a:r>
                        <a:rPr lang="en-US" sz="1200" b="0" i="0" u="none" strike="noStrike" dirty="0">
                          <a:solidFill>
                            <a:srgbClr val="000000"/>
                          </a:solidFill>
                          <a:effectLst/>
                          <a:latin typeface="Arial" panose="020B0604020202020204" pitchFamily="34" charset="0"/>
                        </a:rPr>
                        <a:t>0.98 </a:t>
                      </a:r>
                      <a:r>
                        <a:rPr lang="en-US" sz="1200" u="none" strike="noStrike" dirty="0">
                          <a:effectLst/>
                        </a:rPr>
                        <a:t>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838898579"/>
                  </a:ext>
                </a:extLst>
              </a:tr>
              <a:tr h="268956">
                <a:tc>
                  <a:txBody>
                    <a:bodyPr/>
                    <a:lstStyle/>
                    <a:p>
                      <a:pPr algn="l" fontAlgn="ctr"/>
                      <a:r>
                        <a:rPr lang="fr-FR" sz="1200" b="0" i="0" u="none" strike="noStrike" dirty="0">
                          <a:effectLst/>
                          <a:latin typeface="Arial" panose="020B0604020202020204" pitchFamily="34" charset="0"/>
                        </a:rPr>
                        <a:t>T4 DNA Ligase Buffer 10x</a:t>
                      </a:r>
                      <a:endParaRPr lang="fr-FR"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2.00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998285160"/>
                  </a:ext>
                </a:extLst>
              </a:tr>
              <a:tr h="268956">
                <a:tc>
                  <a:txBody>
                    <a:bodyPr/>
                    <a:lstStyle/>
                    <a:p>
                      <a:pPr algn="l" fontAlgn="ctr"/>
                      <a:r>
                        <a:rPr lang="en-US" sz="1200" b="0" i="0" u="none" strike="noStrike" dirty="0">
                          <a:effectLst/>
                          <a:latin typeface="Arial" panose="020B0604020202020204" pitchFamily="34" charset="0"/>
                        </a:rPr>
                        <a:t>T4 DNA Ligase</a:t>
                      </a:r>
                    </a:p>
                  </a:txBody>
                  <a:tcPr marL="9525" marR="9525" marT="9525" marB="0" anchor="ctr"/>
                </a:tc>
                <a:tc>
                  <a:txBody>
                    <a:bodyPr/>
                    <a:lstStyle/>
                    <a:p>
                      <a:pPr algn="ctr" fontAlgn="ctr"/>
                      <a:r>
                        <a:rPr lang="en-US" sz="1200" b="0" i="0" u="none" strike="noStrike" dirty="0">
                          <a:effectLst/>
                          <a:latin typeface="Arial" panose="020B0604020202020204" pitchFamily="34" charset="0"/>
                        </a:rPr>
                        <a:t>0.50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865074650"/>
                  </a:ext>
                </a:extLst>
              </a:tr>
              <a:tr h="268956">
                <a:tc>
                  <a:txBody>
                    <a:bodyPr/>
                    <a:lstStyle/>
                    <a:p>
                      <a:pPr algn="l" fontAlgn="ctr"/>
                      <a:r>
                        <a:rPr lang="en-US" sz="1200" b="0" i="0" u="none" strike="noStrike" dirty="0" err="1">
                          <a:effectLst/>
                          <a:latin typeface="Arial" panose="020B0604020202020204" pitchFamily="34" charset="0"/>
                        </a:rPr>
                        <a:t>BsmBI</a:t>
                      </a:r>
                      <a:endParaRPr lang="en-US" sz="1200" u="none" strike="noStrike" dirty="0">
                        <a:effectLst/>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0.50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412917004"/>
                  </a:ext>
                </a:extLst>
              </a:tr>
              <a:tr h="524599">
                <a:tc>
                  <a:txBody>
                    <a:bodyPr/>
                    <a:lstStyle/>
                    <a:p>
                      <a:pPr algn="l" fontAlgn="ctr"/>
                      <a:r>
                        <a:rPr lang="en-US" sz="1200" b="0" i="0" u="none" strike="noStrike" dirty="0">
                          <a:effectLst/>
                          <a:latin typeface="Arial" panose="020B0604020202020204" pitchFamily="34" charset="0"/>
                        </a:rPr>
                        <a:t>Total Reaction Volume</a:t>
                      </a:r>
                    </a:p>
                  </a:txBody>
                  <a:tcPr marL="9525" marR="9525" marT="9525" marB="0" anchor="ctr"/>
                </a:tc>
                <a:tc>
                  <a:txBody>
                    <a:bodyPr/>
                    <a:lstStyle/>
                    <a:p>
                      <a:pPr algn="ctr" fontAlgn="ctr"/>
                      <a:r>
                        <a:rPr lang="en-US" sz="1200" b="0" i="0" u="none" strike="noStrike" dirty="0">
                          <a:effectLst/>
                          <a:latin typeface="Arial" panose="020B0604020202020204" pitchFamily="34" charset="0"/>
                        </a:rPr>
                        <a:t>20.00 µL</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467161347"/>
                  </a:ext>
                </a:extLst>
              </a:tr>
            </a:tbl>
          </a:graphicData>
        </a:graphic>
      </p:graphicFrame>
      <p:graphicFrame>
        <p:nvGraphicFramePr>
          <p:cNvPr id="5" name="Table 4">
            <a:extLst>
              <a:ext uri="{FF2B5EF4-FFF2-40B4-BE49-F238E27FC236}">
                <a16:creationId xmlns:a16="http://schemas.microsoft.com/office/drawing/2014/main" id="{EB579F0A-9430-534F-77A3-74D5914D35AA}"/>
              </a:ext>
            </a:extLst>
          </p:cNvPr>
          <p:cNvGraphicFramePr>
            <a:graphicFrameLocks noGrp="1"/>
          </p:cNvGraphicFramePr>
          <p:nvPr>
            <p:extLst>
              <p:ext uri="{D42A27DB-BD31-4B8C-83A1-F6EECF244321}">
                <p14:modId xmlns:p14="http://schemas.microsoft.com/office/powerpoint/2010/main" val="120940325"/>
              </p:ext>
            </p:extLst>
          </p:nvPr>
        </p:nvGraphicFramePr>
        <p:xfrm>
          <a:off x="5354703" y="2675680"/>
          <a:ext cx="3389123" cy="2138335"/>
        </p:xfrm>
        <a:graphic>
          <a:graphicData uri="http://schemas.openxmlformats.org/drawingml/2006/table">
            <a:tbl>
              <a:tblPr>
                <a:tableStyleId>{5C22544A-7EE6-4342-B048-85BDC9FD1C3A}</a:tableStyleId>
              </a:tblPr>
              <a:tblGrid>
                <a:gridCol w="1591707">
                  <a:extLst>
                    <a:ext uri="{9D8B030D-6E8A-4147-A177-3AD203B41FA5}">
                      <a16:colId xmlns:a16="http://schemas.microsoft.com/office/drawing/2014/main" val="691305010"/>
                    </a:ext>
                  </a:extLst>
                </a:gridCol>
                <a:gridCol w="1163431">
                  <a:extLst>
                    <a:ext uri="{9D8B030D-6E8A-4147-A177-3AD203B41FA5}">
                      <a16:colId xmlns:a16="http://schemas.microsoft.com/office/drawing/2014/main" val="4206598162"/>
                    </a:ext>
                  </a:extLst>
                </a:gridCol>
                <a:gridCol w="633985">
                  <a:extLst>
                    <a:ext uri="{9D8B030D-6E8A-4147-A177-3AD203B41FA5}">
                      <a16:colId xmlns:a16="http://schemas.microsoft.com/office/drawing/2014/main" val="3688861376"/>
                    </a:ext>
                  </a:extLst>
                </a:gridCol>
              </a:tblGrid>
              <a:tr h="600075">
                <a:tc gridSpan="3">
                  <a:txBody>
                    <a:bodyPr/>
                    <a:lstStyle/>
                    <a:p>
                      <a:pPr algn="ctr" fontAlgn="ctr"/>
                      <a:r>
                        <a:rPr lang="en-US" sz="1200" b="0" i="0" u="none" strike="noStrike" dirty="0">
                          <a:solidFill>
                            <a:srgbClr val="000000"/>
                          </a:solidFill>
                          <a:effectLst/>
                          <a:latin typeface="Arial" panose="020B0604020202020204" pitchFamily="34" charset="0"/>
                        </a:rPr>
                        <a:t>Cycling Conditions</a:t>
                      </a:r>
                    </a:p>
                  </a:txBody>
                  <a:tcPr marL="9525" marR="9525" marT="9525"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23987520"/>
                  </a:ext>
                </a:extLst>
              </a:tr>
              <a:tr h="307652">
                <a:tc>
                  <a:txBody>
                    <a:bodyPr/>
                    <a:lstStyle/>
                    <a:p>
                      <a:pPr algn="ctr" fontAlgn="ctr"/>
                      <a:r>
                        <a:rPr lang="en-US" sz="1200" b="0" i="0" u="none" strike="noStrike" dirty="0">
                          <a:effectLst/>
                          <a:latin typeface="Arial" panose="020B0604020202020204" pitchFamily="34" charset="0"/>
                        </a:rPr>
                        <a:t>42 °C</a:t>
                      </a:r>
                      <a:endParaRPr lang="en-US"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1.5 min</a:t>
                      </a:r>
                      <a:endParaRPr lang="en-US" sz="1200" b="0" i="0" u="none" strike="noStrike" dirty="0">
                        <a:solidFill>
                          <a:srgbClr val="000000"/>
                        </a:solidFill>
                        <a:effectLst/>
                        <a:latin typeface="Arial" panose="020B0604020202020204" pitchFamily="34" charset="0"/>
                      </a:endParaRPr>
                    </a:p>
                  </a:txBody>
                  <a:tcPr marL="9525" marR="9525" marT="9525" marB="0" anchor="ctr"/>
                </a:tc>
                <a:tc rowSpan="2">
                  <a:txBody>
                    <a:bodyPr/>
                    <a:lstStyle/>
                    <a:p>
                      <a:pPr algn="ctr" fontAlgn="ctr"/>
                      <a:r>
                        <a:rPr lang="en-US" sz="1200" b="0" i="0" u="none" strike="noStrike" dirty="0">
                          <a:effectLst/>
                          <a:latin typeface="Arial" panose="020B0604020202020204" pitchFamily="34" charset="0"/>
                        </a:rPr>
                        <a:t>25x</a:t>
                      </a:r>
                      <a:endParaRPr lang="en-US"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486472437"/>
                  </a:ext>
                </a:extLst>
              </a:tr>
              <a:tr h="307652">
                <a:tc>
                  <a:txBody>
                    <a:bodyPr/>
                    <a:lstStyle/>
                    <a:p>
                      <a:pPr algn="ctr" fontAlgn="ctr"/>
                      <a:r>
                        <a:rPr lang="en-US" sz="1200" b="0" i="0" u="none" strike="noStrike" dirty="0">
                          <a:effectLst/>
                          <a:latin typeface="Arial" panose="020B0604020202020204" pitchFamily="34" charset="0"/>
                        </a:rPr>
                        <a:t>16 °C</a:t>
                      </a:r>
                      <a:endParaRPr lang="en-US"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n-US" sz="1200" b="0" i="0" u="none" strike="noStrike" dirty="0">
                          <a:effectLst/>
                          <a:latin typeface="Arial" panose="020B0604020202020204" pitchFamily="34" charset="0"/>
                        </a:rPr>
                        <a:t>3 min</a:t>
                      </a:r>
                      <a:endParaRPr lang="en-US" sz="1200" b="0" i="0" u="none" strike="noStrike" dirty="0">
                        <a:solidFill>
                          <a:srgbClr val="000000"/>
                        </a:solidFill>
                        <a:effectLst/>
                        <a:latin typeface="Arial" panose="020B0604020202020204" pitchFamily="34" charset="0"/>
                      </a:endParaRPr>
                    </a:p>
                  </a:txBody>
                  <a:tcPr marL="9525" marR="9525" marT="9525" marB="0" anchor="ctr"/>
                </a:tc>
                <a:tc vMerge="1">
                  <a:txBody>
                    <a:bodyPr/>
                    <a:lstStyle/>
                    <a:p>
                      <a:endParaRPr dirty="0"/>
                    </a:p>
                  </a:txBody>
                  <a:tcPr marL="9525" marR="9525" marT="9525" marB="0" anchor="ctr"/>
                </a:tc>
                <a:extLst>
                  <a:ext uri="{0D108BD9-81ED-4DB2-BD59-A6C34878D82A}">
                    <a16:rowId xmlns:a16="http://schemas.microsoft.com/office/drawing/2014/main" val="99491687"/>
                  </a:ext>
                </a:extLst>
              </a:tr>
              <a:tr h="307652">
                <a:tc>
                  <a:txBody>
                    <a:bodyPr/>
                    <a:lstStyle/>
                    <a:p>
                      <a:pPr algn="ctr" fontAlgn="ctr"/>
                      <a:r>
                        <a:rPr lang="en-US" sz="1200" b="0" i="0" u="none" strike="noStrike" dirty="0">
                          <a:effectLst/>
                          <a:latin typeface="Arial" panose="020B0604020202020204" pitchFamily="34" charset="0"/>
                        </a:rPr>
                        <a:t>55 °C</a:t>
                      </a:r>
                      <a:endParaRPr lang="en-US" sz="1200" b="0" i="0" u="none" strike="noStrike" dirty="0">
                        <a:solidFill>
                          <a:srgbClr val="000000"/>
                        </a:solidFill>
                        <a:effectLst/>
                        <a:latin typeface="Arial" panose="020B0604020202020204" pitchFamily="34" charset="0"/>
                      </a:endParaRPr>
                    </a:p>
                  </a:txBody>
                  <a:tcPr marL="9525" marR="9525" marT="9525" marB="0" anchor="ctr"/>
                </a:tc>
                <a:tc gridSpan="2">
                  <a:txBody>
                    <a:bodyPr/>
                    <a:lstStyle/>
                    <a:p>
                      <a:pPr algn="ctr" fontAlgn="ctr"/>
                      <a:r>
                        <a:rPr lang="en-US" sz="1200" b="0" i="0" u="none" strike="noStrike" dirty="0">
                          <a:effectLst/>
                          <a:latin typeface="Arial" panose="020B0604020202020204" pitchFamily="34" charset="0"/>
                        </a:rPr>
                        <a:t>5 min</a:t>
                      </a:r>
                      <a:endParaRPr lang="en-US" sz="1200" b="0" i="0" u="none" strike="noStrike" dirty="0">
                        <a:solidFill>
                          <a:srgbClr val="000000"/>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342101749"/>
                  </a:ext>
                </a:extLst>
              </a:tr>
              <a:tr h="307652">
                <a:tc>
                  <a:txBody>
                    <a:bodyPr/>
                    <a:lstStyle/>
                    <a:p>
                      <a:pPr algn="ctr" fontAlgn="ctr"/>
                      <a:r>
                        <a:rPr lang="en-US" sz="1200" b="0" i="0" u="none" strike="noStrike" dirty="0">
                          <a:effectLst/>
                          <a:latin typeface="Arial" panose="020B0604020202020204" pitchFamily="34" charset="0"/>
                        </a:rPr>
                        <a:t>80 °C</a:t>
                      </a:r>
                      <a:endParaRPr lang="en-US" sz="1200" b="0" i="0" u="none" strike="noStrike" dirty="0">
                        <a:solidFill>
                          <a:srgbClr val="000000"/>
                        </a:solidFill>
                        <a:effectLst/>
                        <a:latin typeface="Arial" panose="020B0604020202020204" pitchFamily="34" charset="0"/>
                      </a:endParaRPr>
                    </a:p>
                  </a:txBody>
                  <a:tcPr marL="9525" marR="9525" marT="9525" marB="0" anchor="ctr"/>
                </a:tc>
                <a:tc gridSpan="2">
                  <a:txBody>
                    <a:bodyPr/>
                    <a:lstStyle/>
                    <a:p>
                      <a:pPr algn="ctr" fontAlgn="ctr"/>
                      <a:r>
                        <a:rPr lang="en-US" sz="1200" b="0" i="0" u="none" strike="noStrike" dirty="0">
                          <a:effectLst/>
                          <a:latin typeface="Arial" panose="020B0604020202020204" pitchFamily="34" charset="0"/>
                        </a:rPr>
                        <a:t>10 min</a:t>
                      </a:r>
                      <a:endParaRPr lang="en-US" sz="1200" b="0" i="0" u="none" strike="noStrike" dirty="0">
                        <a:solidFill>
                          <a:srgbClr val="000000"/>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890383971"/>
                  </a:ext>
                </a:extLst>
              </a:tr>
              <a:tr h="307652">
                <a:tc>
                  <a:txBody>
                    <a:bodyPr/>
                    <a:lstStyle/>
                    <a:p>
                      <a:pPr algn="ctr" fontAlgn="ctr"/>
                      <a:r>
                        <a:rPr lang="en-US" sz="1200" b="0" i="0" u="none" strike="noStrike" dirty="0">
                          <a:effectLst/>
                          <a:latin typeface="Arial" panose="020B0604020202020204" pitchFamily="34" charset="0"/>
                        </a:rPr>
                        <a:t>4 °C</a:t>
                      </a:r>
                      <a:endParaRPr lang="en-US" sz="1200" b="0" i="0" u="none" strike="noStrike" dirty="0">
                        <a:solidFill>
                          <a:srgbClr val="000000"/>
                        </a:solidFill>
                        <a:effectLst/>
                        <a:latin typeface="Arial" panose="020B0604020202020204" pitchFamily="34" charset="0"/>
                      </a:endParaRPr>
                    </a:p>
                  </a:txBody>
                  <a:tcPr marL="9525" marR="9525" marT="9525" marB="0" anchor="ctr"/>
                </a:tc>
                <a:tc gridSpan="2">
                  <a:txBody>
                    <a:bodyPr/>
                    <a:lstStyle/>
                    <a:p>
                      <a:pPr algn="ctr" fontAlgn="ctr"/>
                      <a:r>
                        <a:rPr lang="en-US" sz="1200" b="0" i="0" u="none" strike="noStrike" dirty="0">
                          <a:effectLst/>
                          <a:latin typeface="Arial" panose="020B0604020202020204" pitchFamily="34" charset="0"/>
                        </a:rPr>
                        <a:t>Infinite</a:t>
                      </a:r>
                      <a:endParaRPr lang="en-US" sz="1200" b="0" i="0" u="none" strike="noStrike" dirty="0">
                        <a:solidFill>
                          <a:srgbClr val="000000"/>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4104737267"/>
                  </a:ext>
                </a:extLst>
              </a:tr>
            </a:tbl>
          </a:graphicData>
        </a:graphic>
      </p:graphicFrame>
      <p:sp>
        <p:nvSpPr>
          <p:cNvPr id="7" name="TextBox 6">
            <a:extLst>
              <a:ext uri="{FF2B5EF4-FFF2-40B4-BE49-F238E27FC236}">
                <a16:creationId xmlns:a16="http://schemas.microsoft.com/office/drawing/2014/main" id="{2EB094A9-CC67-1349-EB42-16948047E651}"/>
              </a:ext>
            </a:extLst>
          </p:cNvPr>
          <p:cNvSpPr txBox="1"/>
          <p:nvPr/>
        </p:nvSpPr>
        <p:spPr>
          <a:xfrm>
            <a:off x="430659" y="143013"/>
            <a:ext cx="4924044" cy="646331"/>
          </a:xfrm>
          <a:prstGeom prst="rect">
            <a:avLst/>
          </a:prstGeom>
          <a:noFill/>
        </p:spPr>
        <p:txBody>
          <a:bodyPr wrap="square">
            <a:spAutoFit/>
          </a:bodyPr>
          <a:lstStyle/>
          <a:p>
            <a:r>
              <a:rPr lang="en-US" sz="3600" dirty="0">
                <a:latin typeface="Arial" panose="020B0604020202020204" pitchFamily="34" charset="0"/>
              </a:rPr>
              <a:t>Protocol</a:t>
            </a:r>
          </a:p>
        </p:txBody>
      </p:sp>
    </p:spTree>
    <p:extLst>
      <p:ext uri="{BB962C8B-B14F-4D97-AF65-F5344CB8AC3E}">
        <p14:creationId xmlns:p14="http://schemas.microsoft.com/office/powerpoint/2010/main" val="1096010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39E0FF-73F2-61B9-595A-31D6FDB2C11F}"/>
              </a:ext>
            </a:extLst>
          </p:cNvPr>
          <p:cNvSpPr txBox="1"/>
          <p:nvPr/>
        </p:nvSpPr>
        <p:spPr>
          <a:xfrm>
            <a:off x="1819850" y="1189245"/>
            <a:ext cx="8537808" cy="1200329"/>
          </a:xfrm>
          <a:prstGeom prst="rect">
            <a:avLst/>
          </a:prstGeom>
          <a:noFill/>
        </p:spPr>
        <p:txBody>
          <a:bodyPr wrap="square">
            <a:spAutoFit/>
          </a:bodyPr>
          <a:lstStyle/>
          <a:p>
            <a:pPr marL="285750" indent="-285750">
              <a:buFont typeface="Arial" panose="020B0604020202020204" pitchFamily="34" charset="0"/>
              <a:buChar char="•"/>
            </a:pPr>
            <a:r>
              <a:rPr lang="en-US" sz="2400" dirty="0">
                <a:latin typeface="Arial" panose="020B0604020202020204" pitchFamily="34" charset="0"/>
              </a:rPr>
              <a:t>Transform Golden Gate Reaction into Escherichia coli DH5</a:t>
            </a:r>
            <a:r>
              <a:rPr lang="el-GR" sz="2400" dirty="0">
                <a:latin typeface="Arial" panose="020B0604020202020204" pitchFamily="34" charset="0"/>
              </a:rPr>
              <a:t>α</a:t>
            </a:r>
            <a:r>
              <a:rPr lang="en-US" sz="2400" dirty="0">
                <a:latin typeface="Arial" panose="020B0604020202020204" pitchFamily="34" charset="0"/>
              </a:rPr>
              <a:t>.</a:t>
            </a:r>
          </a:p>
          <a:p>
            <a:pPr marL="285750" indent="-285750">
              <a:buFont typeface="Arial" panose="020B0604020202020204" pitchFamily="34" charset="0"/>
              <a:buChar char="•"/>
            </a:pPr>
            <a:r>
              <a:rPr lang="en-US" sz="2400" dirty="0">
                <a:latin typeface="Arial" panose="020B0604020202020204" pitchFamily="34" charset="0"/>
              </a:rPr>
              <a:t>Results: No colonies on the selective LB agar plates.</a:t>
            </a:r>
          </a:p>
        </p:txBody>
      </p:sp>
      <p:pic>
        <p:nvPicPr>
          <p:cNvPr id="5" name="Picture 4">
            <a:extLst>
              <a:ext uri="{FF2B5EF4-FFF2-40B4-BE49-F238E27FC236}">
                <a16:creationId xmlns:a16="http://schemas.microsoft.com/office/drawing/2014/main" id="{F59B4B45-8883-E97D-B054-8011DA9A432A}"/>
              </a:ext>
            </a:extLst>
          </p:cNvPr>
          <p:cNvPicPr>
            <a:picLocks noChangeAspect="1"/>
          </p:cNvPicPr>
          <p:nvPr/>
        </p:nvPicPr>
        <p:blipFill>
          <a:blip r:embed="rId2"/>
          <a:stretch>
            <a:fillRect/>
          </a:stretch>
        </p:blipFill>
        <p:spPr>
          <a:xfrm>
            <a:off x="1550705" y="2514600"/>
            <a:ext cx="4412777" cy="2481306"/>
          </a:xfrm>
          <a:prstGeom prst="rect">
            <a:avLst/>
          </a:prstGeom>
        </p:spPr>
      </p:pic>
      <p:sp>
        <p:nvSpPr>
          <p:cNvPr id="6" name="TextBox 5">
            <a:extLst>
              <a:ext uri="{FF2B5EF4-FFF2-40B4-BE49-F238E27FC236}">
                <a16:creationId xmlns:a16="http://schemas.microsoft.com/office/drawing/2014/main" id="{C48E5F14-41CC-4098-88C9-7D4326C2FACB}"/>
              </a:ext>
            </a:extLst>
          </p:cNvPr>
          <p:cNvSpPr txBox="1"/>
          <p:nvPr/>
        </p:nvSpPr>
        <p:spPr>
          <a:xfrm>
            <a:off x="2564247" y="5326341"/>
            <a:ext cx="2385691" cy="646331"/>
          </a:xfrm>
          <a:prstGeom prst="rect">
            <a:avLst/>
          </a:prstGeom>
          <a:noFill/>
        </p:spPr>
        <p:txBody>
          <a:bodyPr wrap="square">
            <a:spAutoFit/>
          </a:bodyPr>
          <a:lstStyle/>
          <a:p>
            <a:r>
              <a:rPr lang="en-US" dirty="0">
                <a:latin typeface="Arial" panose="020B0604020202020204" pitchFamily="34" charset="0"/>
              </a:rPr>
              <a:t>LB + Chloramphenicol</a:t>
            </a:r>
          </a:p>
        </p:txBody>
      </p:sp>
      <p:sp>
        <p:nvSpPr>
          <p:cNvPr id="9" name="TextBox 8">
            <a:extLst>
              <a:ext uri="{FF2B5EF4-FFF2-40B4-BE49-F238E27FC236}">
                <a16:creationId xmlns:a16="http://schemas.microsoft.com/office/drawing/2014/main" id="{1616B11B-50E4-121B-2CD5-F808434B81C4}"/>
              </a:ext>
            </a:extLst>
          </p:cNvPr>
          <p:cNvSpPr txBox="1"/>
          <p:nvPr/>
        </p:nvSpPr>
        <p:spPr>
          <a:xfrm>
            <a:off x="7109543" y="5330873"/>
            <a:ext cx="2385691" cy="646331"/>
          </a:xfrm>
          <a:prstGeom prst="rect">
            <a:avLst/>
          </a:prstGeom>
          <a:noFill/>
        </p:spPr>
        <p:txBody>
          <a:bodyPr wrap="square">
            <a:spAutoFit/>
          </a:bodyPr>
          <a:lstStyle/>
          <a:p>
            <a:r>
              <a:rPr lang="en-US" dirty="0">
                <a:latin typeface="Arial" panose="020B0604020202020204" pitchFamily="34" charset="0"/>
              </a:rPr>
              <a:t>LB + Chloramphenicol</a:t>
            </a:r>
          </a:p>
        </p:txBody>
      </p:sp>
      <p:pic>
        <p:nvPicPr>
          <p:cNvPr id="2" name="Picture 1">
            <a:extLst>
              <a:ext uri="{FF2B5EF4-FFF2-40B4-BE49-F238E27FC236}">
                <a16:creationId xmlns:a16="http://schemas.microsoft.com/office/drawing/2014/main" id="{6BA27CDA-B735-764C-0433-2CF67E1DE7C5}"/>
              </a:ext>
            </a:extLst>
          </p:cNvPr>
          <p:cNvPicPr>
            <a:picLocks noChangeAspect="1"/>
          </p:cNvPicPr>
          <p:nvPr/>
        </p:nvPicPr>
        <p:blipFill>
          <a:blip r:embed="rId2"/>
          <a:stretch>
            <a:fillRect/>
          </a:stretch>
        </p:blipFill>
        <p:spPr>
          <a:xfrm>
            <a:off x="6096001" y="2514600"/>
            <a:ext cx="4412777" cy="2481306"/>
          </a:xfrm>
          <a:prstGeom prst="rect">
            <a:avLst/>
          </a:prstGeom>
        </p:spPr>
      </p:pic>
      <p:sp>
        <p:nvSpPr>
          <p:cNvPr id="10" name="TextBox 9">
            <a:extLst>
              <a:ext uri="{FF2B5EF4-FFF2-40B4-BE49-F238E27FC236}">
                <a16:creationId xmlns:a16="http://schemas.microsoft.com/office/drawing/2014/main" id="{E30C0BA8-C183-0563-19E8-C644EA151958}"/>
              </a:ext>
            </a:extLst>
          </p:cNvPr>
          <p:cNvSpPr txBox="1"/>
          <p:nvPr/>
        </p:nvSpPr>
        <p:spPr>
          <a:xfrm>
            <a:off x="440244" y="212479"/>
            <a:ext cx="6633695" cy="646331"/>
          </a:xfrm>
          <a:prstGeom prst="rect">
            <a:avLst/>
          </a:prstGeom>
          <a:noFill/>
        </p:spPr>
        <p:txBody>
          <a:bodyPr wrap="square">
            <a:spAutoFit/>
          </a:bodyPr>
          <a:lstStyle/>
          <a:p>
            <a:r>
              <a:rPr lang="en-US" sz="3600" dirty="0">
                <a:latin typeface="Arial" panose="020B0604020202020204" pitchFamily="34" charset="0"/>
              </a:rPr>
              <a:t>Hypothetical experiment</a:t>
            </a:r>
          </a:p>
        </p:txBody>
      </p:sp>
    </p:spTree>
    <p:extLst>
      <p:ext uri="{BB962C8B-B14F-4D97-AF65-F5344CB8AC3E}">
        <p14:creationId xmlns:p14="http://schemas.microsoft.com/office/powerpoint/2010/main" val="1564579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3735</TotalTime>
  <Words>628</Words>
  <Application>Microsoft Macintosh PowerPoint</Application>
  <PresentationFormat>Widescreen</PresentationFormat>
  <Paragraphs>145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Arial</vt:lpstr>
      <vt:lpstr>Wingdings</vt:lpstr>
      <vt:lpstr>Office Theme</vt:lpstr>
      <vt:lpstr>Pipettes and Problem Solving</vt:lpstr>
      <vt:lpstr>PowerPoint Presentation</vt:lpstr>
      <vt:lpstr>PowerPoint Presentation</vt:lpstr>
      <vt:lpstr>PowerPoint Presentation</vt:lpstr>
      <vt:lpstr>Troubleshoot the source lack of successful transformants after the Golden Gate Assembly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lazy</dc:title>
  <dc:creator>Lekbach, Yassir</dc:creator>
  <cp:lastModifiedBy>Partipilo, Gina</cp:lastModifiedBy>
  <cp:revision>150</cp:revision>
  <dcterms:created xsi:type="dcterms:W3CDTF">2024-04-20T02:56:27Z</dcterms:created>
  <dcterms:modified xsi:type="dcterms:W3CDTF">2024-05-19T01:09:49Z</dcterms:modified>
</cp:coreProperties>
</file>